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6" r:id="rId2"/>
    <p:sldId id="410" r:id="rId3"/>
    <p:sldId id="376" r:id="rId4"/>
    <p:sldId id="387" r:id="rId5"/>
    <p:sldId id="378" r:id="rId6"/>
    <p:sldId id="381" r:id="rId7"/>
    <p:sldId id="380" r:id="rId8"/>
    <p:sldId id="388" r:id="rId9"/>
    <p:sldId id="386" r:id="rId10"/>
    <p:sldId id="389" r:id="rId11"/>
    <p:sldId id="367" r:id="rId12"/>
    <p:sldId id="390" r:id="rId13"/>
    <p:sldId id="391" r:id="rId14"/>
    <p:sldId id="392" r:id="rId15"/>
    <p:sldId id="393" r:id="rId16"/>
    <p:sldId id="394" r:id="rId17"/>
    <p:sldId id="395" r:id="rId18"/>
    <p:sldId id="396" r:id="rId19"/>
    <p:sldId id="398" r:id="rId20"/>
    <p:sldId id="399" r:id="rId21"/>
    <p:sldId id="400" r:id="rId22"/>
    <p:sldId id="401" r:id="rId23"/>
    <p:sldId id="397" r:id="rId24"/>
    <p:sldId id="402" r:id="rId25"/>
    <p:sldId id="403" r:id="rId26"/>
    <p:sldId id="404" r:id="rId27"/>
    <p:sldId id="408" r:id="rId28"/>
    <p:sldId id="407" r:id="rId29"/>
    <p:sldId id="409" r:id="rId30"/>
    <p:sldId id="406" r:id="rId31"/>
    <p:sldId id="273"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Владислав Рудчик" initials="ВР" lastIdx="3" clrIdx="0">
    <p:extLst>
      <p:ext uri="{19B8F6BF-5375-455C-9EA6-DF929625EA0E}">
        <p15:presenceInfo xmlns:p15="http://schemas.microsoft.com/office/powerpoint/2012/main" userId="2798afccff7084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24" autoAdjust="0"/>
    <p:restoredTop sz="94660"/>
  </p:normalViewPr>
  <p:slideViewPr>
    <p:cSldViewPr snapToGrid="0" showGuides="1">
      <p:cViewPr varScale="1">
        <p:scale>
          <a:sx n="72" d="100"/>
          <a:sy n="72" d="100"/>
        </p:scale>
        <p:origin x="50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F34BE-D723-478E-992B-F8F47C3E2ADB}" type="datetimeFigureOut">
              <a:rPr lang="ru-RU" smtClean="0"/>
              <a:t>07.11.2022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6BF6F-69B0-470D-B359-267CF6B623E3}" type="slidenum">
              <a:rPr lang="ru-RU" smtClean="0"/>
              <a:t>‹#›</a:t>
            </a:fld>
            <a:endParaRPr lang="ru-RU"/>
          </a:p>
        </p:txBody>
      </p:sp>
    </p:spTree>
    <p:extLst>
      <p:ext uri="{BB962C8B-B14F-4D97-AF65-F5344CB8AC3E}">
        <p14:creationId xmlns:p14="http://schemas.microsoft.com/office/powerpoint/2010/main" val="206192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ru-RU"/>
              <a:t>Образец заголовка</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2556EB39-BFD5-487A-969F-88706F1BB0A6}" type="datetime1">
              <a:rPr lang="ru-RU" smtClean="0"/>
              <a:t>07.11.2022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238834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B77EB9B-1EF3-4C0C-8160-CDF417E284C8}" type="datetime1">
              <a:rPr lang="ru-RU" smtClean="0"/>
              <a:t>07.11.2022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152889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2B7EBB9A-C583-4DD8-BE07-FFCA8061998E}" type="datetime1">
              <a:rPr lang="ru-RU" smtClean="0"/>
              <a:t>07.11.2022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84032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4F878E5-531E-4B3F-A95C-623B4E1D21A3}" type="datetime1">
              <a:rPr lang="ru-RU" smtClean="0"/>
              <a:t>07.11.2022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78257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ADA514C-4F41-4D6B-BA91-2DB1CA20142B}" type="datetime1">
              <a:rPr lang="ru-RU" smtClean="0"/>
              <a:t>07.11.2022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10787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20760A8-3B67-498D-8FDE-E18FF1B557C8}" type="datetime1">
              <a:rPr lang="ru-RU" smtClean="0"/>
              <a:t>07.11.2022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3536430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1D23717F-11DE-416A-8181-295266DE7CFF}" type="datetime1">
              <a:rPr lang="ru-RU" smtClean="0"/>
              <a:t>07.11.2022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214257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02C420EB-1981-457C-A99E-FF451A3B3BE2}" type="datetime1">
              <a:rPr lang="ru-RU" smtClean="0"/>
              <a:t>07.11.2022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99523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3B8FE-2107-4C81-91DA-D4FB3002E230}" type="datetime1">
              <a:rPr lang="ru-RU" smtClean="0"/>
              <a:t>07.11.2022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A5083C2-79AE-4F02-AECF-CD725ADF896B}" type="slidenum">
              <a:rPr lang="ru-RU" smtClean="0"/>
              <a:t>‹#›</a:t>
            </a:fld>
            <a:endParaRPr lang="ru-RU"/>
          </a:p>
        </p:txBody>
      </p:sp>
    </p:spTree>
    <p:extLst>
      <p:ext uri="{BB962C8B-B14F-4D97-AF65-F5344CB8AC3E}">
        <p14:creationId xmlns:p14="http://schemas.microsoft.com/office/powerpoint/2010/main" val="379492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ru-RU"/>
              <a:t>Образец заголовка</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7CA8FB7-55C9-45F7-99A4-332C8A99C115}" type="datetime1">
              <a:rPr lang="ru-RU" smtClean="0"/>
              <a:t>07.11.2022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A5083C2-79AE-4F02-AECF-CD725ADF896B}" type="slidenum">
              <a:rPr lang="ru-RU" smtClean="0"/>
              <a:t>‹#›</a:t>
            </a:fld>
            <a:endParaRPr lang="ru-RU"/>
          </a:p>
        </p:txBody>
      </p:sp>
      <p:sp>
        <p:nvSpPr>
          <p:cNvPr id="9" name="Content Placeholder 8"/>
          <p:cNvSpPr>
            <a:spLocks noGrp="1"/>
          </p:cNvSpPr>
          <p:nvPr>
            <p:ph sz="quarter" idx="13"/>
          </p:nvPr>
        </p:nvSpPr>
        <p:spPr>
          <a:xfrm>
            <a:off x="406400" y="381000"/>
            <a:ext cx="10363200" cy="494284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Tree>
    <p:extLst>
      <p:ext uri="{BB962C8B-B14F-4D97-AF65-F5344CB8AC3E}">
        <p14:creationId xmlns:p14="http://schemas.microsoft.com/office/powerpoint/2010/main" val="352626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ru-RU"/>
              <a:t>Образец заголовка</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8" name="Date Placeholder 7"/>
          <p:cNvSpPr>
            <a:spLocks noGrp="1"/>
          </p:cNvSpPr>
          <p:nvPr>
            <p:ph type="dt" sz="half" idx="10"/>
          </p:nvPr>
        </p:nvSpPr>
        <p:spPr/>
        <p:txBody>
          <a:bodyPr/>
          <a:lstStyle/>
          <a:p>
            <a:fld id="{15EA8CA3-5C22-43F2-8375-83021EE0A9C2}" type="datetime1">
              <a:rPr lang="ru-RU" smtClean="0"/>
              <a:t>07.11.2022</a:t>
            </a:fld>
            <a:endParaRPr lang="ru-RU"/>
          </a:p>
        </p:txBody>
      </p:sp>
      <p:sp>
        <p:nvSpPr>
          <p:cNvPr id="9" name="Slide Number Placeholder 8"/>
          <p:cNvSpPr>
            <a:spLocks noGrp="1"/>
          </p:cNvSpPr>
          <p:nvPr>
            <p:ph type="sldNum" sz="quarter" idx="11"/>
          </p:nvPr>
        </p:nvSpPr>
        <p:spPr/>
        <p:txBody>
          <a:bodyPr/>
          <a:lstStyle/>
          <a:p>
            <a:fld id="{DA5083C2-79AE-4F02-AECF-CD725ADF896B}" type="slidenum">
              <a:rPr lang="ru-RU" smtClean="0"/>
              <a:t>‹#›</a:t>
            </a:fld>
            <a:endParaRPr lang="ru-RU"/>
          </a:p>
        </p:txBody>
      </p:sp>
      <p:sp>
        <p:nvSpPr>
          <p:cNvPr id="10" name="Footer Placeholder 9"/>
          <p:cNvSpPr>
            <a:spLocks noGrp="1"/>
          </p:cNvSpPr>
          <p:nvPr>
            <p:ph type="ftr" sz="quarter" idx="12"/>
          </p:nvPr>
        </p:nvSpPr>
        <p:spPr/>
        <p:txBody>
          <a:bodyPr/>
          <a:lstStyle/>
          <a:p>
            <a:endParaRPr lang="ru-RU"/>
          </a:p>
        </p:txBody>
      </p:sp>
    </p:spTree>
    <p:extLst>
      <p:ext uri="{BB962C8B-B14F-4D97-AF65-F5344CB8AC3E}">
        <p14:creationId xmlns:p14="http://schemas.microsoft.com/office/powerpoint/2010/main" val="208452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ru-RU"/>
              <a:t>Образец заголовка</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A5083C2-79AE-4F02-AECF-CD725ADF896B}" type="slidenum">
              <a:rPr lang="ru-RU" smtClean="0"/>
              <a:t>‹#›</a:t>
            </a:fld>
            <a:endParaRPr lang="ru-RU"/>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ru-RU"/>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912305B4-CC83-4038-B2F2-43F4EE890246}" type="datetime1">
              <a:rPr lang="ru-RU" smtClean="0"/>
              <a:t>07.11.2022</a:t>
            </a:fld>
            <a:endParaRPr lang="ru-RU"/>
          </a:p>
        </p:txBody>
      </p:sp>
    </p:spTree>
    <p:extLst>
      <p:ext uri="{BB962C8B-B14F-4D97-AF65-F5344CB8AC3E}">
        <p14:creationId xmlns:p14="http://schemas.microsoft.com/office/powerpoint/2010/main" val="180291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65666" y="1392048"/>
            <a:ext cx="10649243" cy="602226"/>
          </a:xfrm>
        </p:spPr>
        <p:txBody>
          <a:bodyPr/>
          <a:lstStyle/>
          <a:p>
            <a:pPr algn="ctr" fontAlgn="base"/>
            <a:r>
              <a:rPr lang="en-US" sz="5400" dirty="0">
                <a:solidFill>
                  <a:srgbClr val="C00000"/>
                </a:solidFill>
              </a:rPr>
              <a:t>Boxer punch classification</a:t>
            </a:r>
            <a:endParaRPr lang="en-US" sz="5400" i="0" dirty="0">
              <a:solidFill>
                <a:srgbClr val="C00000"/>
              </a:solidFill>
              <a:effectLst/>
            </a:endParaRPr>
          </a:p>
        </p:txBody>
      </p:sp>
      <p:sp>
        <p:nvSpPr>
          <p:cNvPr id="3" name="Подзаголовок 2"/>
          <p:cNvSpPr>
            <a:spLocks noGrp="1"/>
          </p:cNvSpPr>
          <p:nvPr>
            <p:ph type="subTitle" idx="1"/>
          </p:nvPr>
        </p:nvSpPr>
        <p:spPr>
          <a:xfrm>
            <a:off x="8150088" y="5321398"/>
            <a:ext cx="3376246" cy="602226"/>
          </a:xfrm>
        </p:spPr>
        <p:txBody>
          <a:bodyPr>
            <a:noAutofit/>
          </a:bodyPr>
          <a:lstStyle/>
          <a:p>
            <a:r>
              <a:rPr lang="en-US" sz="2800" dirty="0">
                <a:solidFill>
                  <a:schemeClr val="tx1"/>
                </a:solidFill>
              </a:rPr>
              <a:t>Speaker:
</a:t>
            </a:r>
            <a:r>
              <a:rPr lang="en-US" sz="2800" dirty="0" err="1">
                <a:solidFill>
                  <a:schemeClr val="tx1"/>
                </a:solidFill>
              </a:rPr>
              <a:t>Rudchyk</a:t>
            </a:r>
            <a:r>
              <a:rPr lang="en-US" sz="2800" dirty="0">
                <a:solidFill>
                  <a:schemeClr val="tx1"/>
                </a:solidFill>
              </a:rPr>
              <a:t> Vladyslav
</a:t>
            </a:r>
            <a:endParaRPr lang="ru-RU" sz="3200" dirty="0">
              <a:solidFill>
                <a:schemeClr val="tx1"/>
              </a:solidFill>
            </a:endParaRPr>
          </a:p>
        </p:txBody>
      </p:sp>
      <p:sp>
        <p:nvSpPr>
          <p:cNvPr id="4" name="TextBox 3">
            <a:extLst>
              <a:ext uri="{FF2B5EF4-FFF2-40B4-BE49-F238E27FC236}">
                <a16:creationId xmlns:a16="http://schemas.microsoft.com/office/drawing/2014/main" id="{13310786-FC08-48F9-B2BD-A39E9244B410}"/>
              </a:ext>
            </a:extLst>
          </p:cNvPr>
          <p:cNvSpPr txBox="1"/>
          <p:nvPr/>
        </p:nvSpPr>
        <p:spPr>
          <a:xfrm>
            <a:off x="665666" y="3679612"/>
            <a:ext cx="7656924" cy="2677656"/>
          </a:xfrm>
          <a:prstGeom prst="rect">
            <a:avLst/>
          </a:prstGeom>
          <a:noFill/>
        </p:spPr>
        <p:txBody>
          <a:bodyPr wrap="square" rtlCol="0">
            <a:spAutoFit/>
          </a:bodyPr>
          <a:lstStyle/>
          <a:p>
            <a:r>
              <a:rPr lang="en-US" sz="2800" dirty="0"/>
              <a:t>Plan:</a:t>
            </a:r>
          </a:p>
          <a:p>
            <a:pPr marL="514350" indent="-514350">
              <a:buFont typeface="+mj-lt"/>
              <a:buAutoNum type="arabicPeriod"/>
            </a:pPr>
            <a:r>
              <a:rPr lang="en-US" sz="2800" dirty="0"/>
              <a:t>Problem analysis
Data collection
Data analysis
Model of classification of individual punches
Model of search for punches during bout</a:t>
            </a:r>
            <a:endParaRPr lang="ru-UA" sz="2800" dirty="0"/>
          </a:p>
        </p:txBody>
      </p:sp>
    </p:spTree>
    <p:extLst>
      <p:ext uri="{BB962C8B-B14F-4D97-AF65-F5344CB8AC3E}">
        <p14:creationId xmlns:p14="http://schemas.microsoft.com/office/powerpoint/2010/main" val="150269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0BE67233-762B-4133-8DF4-ED9A7E7E4AA5}"/>
              </a:ext>
            </a:extLst>
          </p:cNvPr>
          <p:cNvSpPr>
            <a:spLocks noGrp="1"/>
          </p:cNvSpPr>
          <p:nvPr>
            <p:ph type="sldNum" sz="quarter" idx="12"/>
          </p:nvPr>
        </p:nvSpPr>
        <p:spPr/>
        <p:txBody>
          <a:bodyPr/>
          <a:lstStyle/>
          <a:p>
            <a:fld id="{DA5083C2-79AE-4F02-AECF-CD725ADF896B}" type="slidenum">
              <a:rPr lang="ru-RU" smtClean="0"/>
              <a:t>10</a:t>
            </a:fld>
            <a:endParaRPr lang="ru-RU"/>
          </a:p>
        </p:txBody>
      </p:sp>
      <p:pic>
        <p:nvPicPr>
          <p:cNvPr id="8" name="Рисунок 7">
            <a:extLst>
              <a:ext uri="{FF2B5EF4-FFF2-40B4-BE49-F238E27FC236}">
                <a16:creationId xmlns:a16="http://schemas.microsoft.com/office/drawing/2014/main" id="{F30968D7-2985-4B4B-93F0-69399EDD93AC}"/>
              </a:ext>
            </a:extLst>
          </p:cNvPr>
          <p:cNvPicPr>
            <a:picLocks noChangeAspect="1"/>
          </p:cNvPicPr>
          <p:nvPr/>
        </p:nvPicPr>
        <p:blipFill rotWithShape="1">
          <a:blip r:embed="rId2"/>
          <a:srcRect l="32686" t="36212" r="2850" b="17613"/>
          <a:stretch/>
        </p:blipFill>
        <p:spPr>
          <a:xfrm>
            <a:off x="0" y="1204205"/>
            <a:ext cx="11273052" cy="2818065"/>
          </a:xfrm>
          <a:prstGeom prst="rect">
            <a:avLst/>
          </a:prstGeom>
        </p:spPr>
      </p:pic>
      <p:pic>
        <p:nvPicPr>
          <p:cNvPr id="10" name="Рисунок 9">
            <a:extLst>
              <a:ext uri="{FF2B5EF4-FFF2-40B4-BE49-F238E27FC236}">
                <a16:creationId xmlns:a16="http://schemas.microsoft.com/office/drawing/2014/main" id="{1D1260A1-4F41-40AA-B609-2E1AEC3CAC8C}"/>
              </a:ext>
            </a:extLst>
          </p:cNvPr>
          <p:cNvPicPr>
            <a:picLocks noChangeAspect="1"/>
          </p:cNvPicPr>
          <p:nvPr/>
        </p:nvPicPr>
        <p:blipFill rotWithShape="1">
          <a:blip r:embed="rId3"/>
          <a:srcRect l="33470" t="34818" r="2500" b="17614"/>
          <a:stretch/>
        </p:blipFill>
        <p:spPr>
          <a:xfrm>
            <a:off x="-1" y="4022270"/>
            <a:ext cx="11273052" cy="2818064"/>
          </a:xfrm>
          <a:prstGeom prst="rect">
            <a:avLst/>
          </a:prstGeom>
        </p:spPr>
      </p:pic>
      <p:sp>
        <p:nvSpPr>
          <p:cNvPr id="3" name="TextBox 2">
            <a:extLst>
              <a:ext uri="{FF2B5EF4-FFF2-40B4-BE49-F238E27FC236}">
                <a16:creationId xmlns:a16="http://schemas.microsoft.com/office/drawing/2014/main" id="{E7B00002-F0EF-415A-B389-9CE01B35C219}"/>
              </a:ext>
            </a:extLst>
          </p:cNvPr>
          <p:cNvSpPr txBox="1"/>
          <p:nvPr/>
        </p:nvSpPr>
        <p:spPr>
          <a:xfrm>
            <a:off x="604433" y="216976"/>
            <a:ext cx="10436143" cy="830997"/>
          </a:xfrm>
          <a:prstGeom prst="rect">
            <a:avLst/>
          </a:prstGeom>
          <a:noFill/>
        </p:spPr>
        <p:txBody>
          <a:bodyPr wrap="square" rtlCol="0">
            <a:spAutoFit/>
          </a:bodyPr>
          <a:lstStyle/>
          <a:p>
            <a:r>
              <a:rPr lang="en-US" sz="2400" dirty="0"/>
              <a:t>An example of battle data. Considering all of the above, the data is good. </a:t>
            </a:r>
            <a:endParaRPr lang="uk-UA" sz="2400" dirty="0"/>
          </a:p>
          <a:p>
            <a:r>
              <a:rPr lang="en-US" sz="2400" dirty="0"/>
              <a:t>But there are obvious problems with noise.</a:t>
            </a:r>
            <a:endParaRPr lang="ru-UA" sz="2400" dirty="0"/>
          </a:p>
        </p:txBody>
      </p:sp>
    </p:spTree>
    <p:extLst>
      <p:ext uri="{BB962C8B-B14F-4D97-AF65-F5344CB8AC3E}">
        <p14:creationId xmlns:p14="http://schemas.microsoft.com/office/powerpoint/2010/main" val="411496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1EAA1F09-312A-40DB-99CF-BFCC85971800}"/>
              </a:ext>
            </a:extLst>
          </p:cNvPr>
          <p:cNvSpPr>
            <a:spLocks noGrp="1"/>
          </p:cNvSpPr>
          <p:nvPr>
            <p:ph type="sldNum" sz="quarter" idx="12"/>
          </p:nvPr>
        </p:nvSpPr>
        <p:spPr/>
        <p:txBody>
          <a:bodyPr/>
          <a:lstStyle/>
          <a:p>
            <a:fld id="{DA5083C2-79AE-4F02-AECF-CD725ADF896B}" type="slidenum">
              <a:rPr lang="ru-RU" smtClean="0"/>
              <a:t>11</a:t>
            </a:fld>
            <a:endParaRPr lang="ru-RU"/>
          </a:p>
        </p:txBody>
      </p:sp>
      <p:sp>
        <p:nvSpPr>
          <p:cNvPr id="5" name="Заголовок 1">
            <a:extLst>
              <a:ext uri="{FF2B5EF4-FFF2-40B4-BE49-F238E27FC236}">
                <a16:creationId xmlns:a16="http://schemas.microsoft.com/office/drawing/2014/main" id="{E4FAA03A-E16B-477E-B039-32E001EC955D}"/>
              </a:ext>
            </a:extLst>
          </p:cNvPr>
          <p:cNvSpPr txBox="1">
            <a:spLocks/>
          </p:cNvSpPr>
          <p:nvPr/>
        </p:nvSpPr>
        <p:spPr>
          <a:xfrm>
            <a:off x="499165" y="0"/>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Data analysis </a:t>
            </a:r>
            <a:endParaRPr lang="uk-UA" sz="4800" dirty="0">
              <a:solidFill>
                <a:srgbClr val="C00000"/>
              </a:solidFill>
            </a:endParaRPr>
          </a:p>
        </p:txBody>
      </p:sp>
      <p:sp>
        <p:nvSpPr>
          <p:cNvPr id="11" name="Объект 2">
            <a:extLst>
              <a:ext uri="{FF2B5EF4-FFF2-40B4-BE49-F238E27FC236}">
                <a16:creationId xmlns:a16="http://schemas.microsoft.com/office/drawing/2014/main" id="{C874FDA4-5D13-4548-9048-6E0C15085D04}"/>
              </a:ext>
            </a:extLst>
          </p:cNvPr>
          <p:cNvSpPr>
            <a:spLocks noGrp="1"/>
          </p:cNvSpPr>
          <p:nvPr>
            <p:ph idx="1"/>
          </p:nvPr>
        </p:nvSpPr>
        <p:spPr>
          <a:xfrm>
            <a:off x="757581" y="901030"/>
            <a:ext cx="10160000" cy="5817485"/>
          </a:xfrm>
        </p:spPr>
        <p:txBody>
          <a:bodyPr>
            <a:normAutofit/>
          </a:bodyPr>
          <a:lstStyle/>
          <a:p>
            <a:pPr marL="114300" indent="0">
              <a:buNone/>
            </a:pPr>
            <a:r>
              <a:rPr lang="en-US" sz="2800" dirty="0"/>
              <a:t>Conclusion:</a:t>
            </a:r>
            <a:endParaRPr lang="uk-UA" sz="2800" dirty="0"/>
          </a:p>
          <a:p>
            <a:r>
              <a:rPr lang="en-US" sz="2800" dirty="0"/>
              <a:t>Stable recording frequencies (200/400 Hz), missing artifacts and anomalies =&gt; well-tuned and working sensors.
Professional boxers have very fast punches, sometimes the maximum acceleration can be exceeded by (8g). There may be problems, but for now we are working.
</a:t>
            </a:r>
            <a:r>
              <a:rPr lang="en-US" sz="2800" b="0" i="0" dirty="0">
                <a:solidFill>
                  <a:srgbClr val="000000"/>
                </a:solidFill>
                <a:effectLst/>
              </a:rPr>
              <a:t>Be careful, with maximum size of the file</a:t>
            </a:r>
            <a:r>
              <a:rPr lang="en-US" sz="2800" dirty="0"/>
              <a:t>.
The beats have unique distributions that you can try to describe with statistical features</a:t>
            </a:r>
            <a:r>
              <a:rPr lang="uk-UA" sz="2800" dirty="0"/>
              <a:t>.</a:t>
            </a:r>
            <a:r>
              <a:rPr lang="en-US" sz="2800" dirty="0"/>
              <a:t>
We need to filter the data well.
In general, the data is good for building a model, you can work further.</a:t>
            </a:r>
            <a:endParaRPr lang="uk-UA" sz="2800" dirty="0"/>
          </a:p>
        </p:txBody>
      </p:sp>
    </p:spTree>
    <p:extLst>
      <p:ext uri="{BB962C8B-B14F-4D97-AF65-F5344CB8AC3E}">
        <p14:creationId xmlns:p14="http://schemas.microsoft.com/office/powerpoint/2010/main" val="274445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A2C594-5F73-4EB3-9CB0-1945D2F060CA}"/>
              </a:ext>
            </a:extLst>
          </p:cNvPr>
          <p:cNvSpPr>
            <a:spLocks noGrp="1"/>
          </p:cNvSpPr>
          <p:nvPr>
            <p:ph type="title"/>
          </p:nvPr>
        </p:nvSpPr>
        <p:spPr>
          <a:xfrm>
            <a:off x="609600" y="254423"/>
            <a:ext cx="10160000" cy="1143000"/>
          </a:xfrm>
        </p:spPr>
        <p:txBody>
          <a:bodyPr/>
          <a:lstStyle/>
          <a:p>
            <a:pPr algn="ctr"/>
            <a:r>
              <a:rPr lang="en-US" dirty="0">
                <a:solidFill>
                  <a:schemeClr val="accent1"/>
                </a:solidFill>
              </a:rPr>
              <a:t>Data filtering</a:t>
            </a:r>
            <a:endParaRPr lang="ru-UA" dirty="0">
              <a:solidFill>
                <a:schemeClr val="accent1"/>
              </a:solidFill>
            </a:endParaRPr>
          </a:p>
        </p:txBody>
      </p:sp>
      <p:sp>
        <p:nvSpPr>
          <p:cNvPr id="3" name="Объект 2">
            <a:extLst>
              <a:ext uri="{FF2B5EF4-FFF2-40B4-BE49-F238E27FC236}">
                <a16:creationId xmlns:a16="http://schemas.microsoft.com/office/drawing/2014/main" id="{E928D478-C390-4B1C-BD2D-98FDFE55D63C}"/>
              </a:ext>
            </a:extLst>
          </p:cNvPr>
          <p:cNvSpPr>
            <a:spLocks noGrp="1"/>
          </p:cNvSpPr>
          <p:nvPr>
            <p:ph idx="1"/>
          </p:nvPr>
        </p:nvSpPr>
        <p:spPr>
          <a:xfrm>
            <a:off x="609600" y="1397423"/>
            <a:ext cx="10580176" cy="4800600"/>
          </a:xfrm>
        </p:spPr>
        <p:txBody>
          <a:bodyPr>
            <a:normAutofit/>
          </a:bodyPr>
          <a:lstStyle/>
          <a:p>
            <a:pPr marL="114300" indent="0">
              <a:buNone/>
            </a:pPr>
            <a:r>
              <a:rPr lang="en-US" sz="2800" b="0" i="0" dirty="0">
                <a:solidFill>
                  <a:srgbClr val="212121"/>
                </a:solidFill>
                <a:effectLst/>
              </a:rPr>
              <a:t>Ideas:</a:t>
            </a:r>
          </a:p>
          <a:p>
            <a:pPr>
              <a:buFont typeface="+mj-lt"/>
              <a:buAutoNum type="arabicPeriod"/>
            </a:pPr>
            <a:r>
              <a:rPr lang="en-US" sz="2800" b="0" i="0" dirty="0">
                <a:solidFill>
                  <a:srgbClr val="212121"/>
                </a:solidFill>
                <a:effectLst/>
              </a:rPr>
              <a:t>Use median filter to cut out the impulse noises, and then smooth it with an exponential filter</a:t>
            </a:r>
            <a:r>
              <a:rPr lang="uk-UA" sz="2800" b="0" i="0" dirty="0">
                <a:solidFill>
                  <a:srgbClr val="212121"/>
                </a:solidFill>
                <a:effectLst/>
              </a:rPr>
              <a:t> </a:t>
            </a:r>
            <a:r>
              <a:rPr lang="uk-UA" sz="2800" dirty="0">
                <a:solidFill>
                  <a:srgbClr val="000000"/>
                </a:solidFill>
              </a:rPr>
              <a:t>=&gt; </a:t>
            </a:r>
            <a:r>
              <a:rPr lang="en-US" sz="2800" dirty="0">
                <a:solidFill>
                  <a:srgbClr val="000000"/>
                </a:solidFill>
              </a:rPr>
              <a:t>Everything worked out, but it shifted the signal a little and distorted (for the gyroscope) </a:t>
            </a:r>
            <a:r>
              <a:rPr lang="en-US" sz="2800" b="0" i="0" dirty="0">
                <a:solidFill>
                  <a:srgbClr val="212121"/>
                </a:solidFill>
                <a:effectLst/>
              </a:rPr>
              <a:t>it.</a:t>
            </a:r>
            <a:endParaRPr lang="uk-UA" sz="2800" dirty="0">
              <a:solidFill>
                <a:srgbClr val="000000"/>
              </a:solidFill>
            </a:endParaRPr>
          </a:p>
          <a:p>
            <a:pPr>
              <a:buFont typeface="+mj-lt"/>
              <a:buAutoNum type="arabicPeriod"/>
            </a:pPr>
            <a:r>
              <a:rPr lang="en-US" sz="2800" b="0" i="0" dirty="0">
                <a:solidFill>
                  <a:srgbClr val="212121"/>
                </a:solidFill>
                <a:effectLst/>
              </a:rPr>
              <a:t>Use median filter to cut out impulse noises and then smooth it with a Kalman filter</a:t>
            </a:r>
            <a:r>
              <a:rPr lang="uk-UA" sz="2800" b="0" i="0" dirty="0">
                <a:solidFill>
                  <a:srgbClr val="212121"/>
                </a:solidFill>
                <a:effectLst/>
              </a:rPr>
              <a:t> </a:t>
            </a:r>
            <a:r>
              <a:rPr lang="uk-UA" sz="2800" dirty="0">
                <a:solidFill>
                  <a:srgbClr val="000000"/>
                </a:solidFill>
              </a:rPr>
              <a:t>=&gt; </a:t>
            </a:r>
            <a:r>
              <a:rPr lang="en-US" sz="2800" dirty="0">
                <a:solidFill>
                  <a:srgbClr val="000000"/>
                </a:solidFill>
              </a:rPr>
              <a:t>It showed the best result (both at the filtration stage and on the model), and we will use it.</a:t>
            </a:r>
            <a:endParaRPr lang="en-US" sz="2800" b="0" i="0" dirty="0">
              <a:solidFill>
                <a:srgbClr val="212121"/>
              </a:solidFill>
              <a:effectLst/>
            </a:endParaRPr>
          </a:p>
          <a:p>
            <a:pPr>
              <a:buFont typeface="+mj-lt"/>
              <a:buAutoNum type="arabicPeriod"/>
            </a:pPr>
            <a:r>
              <a:rPr lang="en-US" sz="2800" dirty="0">
                <a:solidFill>
                  <a:srgbClr val="000000"/>
                </a:solidFill>
              </a:rPr>
              <a:t>Use Fourier to remove noises of certain frequencies (jumps and hand tremors) =&gt; It didn't work. It removes the part caused by jumps, but it distorts the signal seriously. </a:t>
            </a:r>
            <a:endParaRPr lang="uk-UA" sz="3200" b="0" dirty="0">
              <a:solidFill>
                <a:srgbClr val="000000"/>
              </a:solidFill>
              <a:effectLst/>
            </a:endParaRPr>
          </a:p>
        </p:txBody>
      </p:sp>
      <p:sp>
        <p:nvSpPr>
          <p:cNvPr id="4" name="Номер слайда 3">
            <a:extLst>
              <a:ext uri="{FF2B5EF4-FFF2-40B4-BE49-F238E27FC236}">
                <a16:creationId xmlns:a16="http://schemas.microsoft.com/office/drawing/2014/main" id="{955281A4-3CD1-4ABA-AE18-8586A28BD879}"/>
              </a:ext>
            </a:extLst>
          </p:cNvPr>
          <p:cNvSpPr>
            <a:spLocks noGrp="1"/>
          </p:cNvSpPr>
          <p:nvPr>
            <p:ph type="sldNum" sz="quarter" idx="12"/>
          </p:nvPr>
        </p:nvSpPr>
        <p:spPr/>
        <p:txBody>
          <a:bodyPr/>
          <a:lstStyle/>
          <a:p>
            <a:fld id="{DA5083C2-79AE-4F02-AECF-CD725ADF896B}" type="slidenum">
              <a:rPr lang="ru-RU" smtClean="0"/>
              <a:t>12</a:t>
            </a:fld>
            <a:endParaRPr lang="ru-RU"/>
          </a:p>
        </p:txBody>
      </p:sp>
    </p:spTree>
    <p:extLst>
      <p:ext uri="{BB962C8B-B14F-4D97-AF65-F5344CB8AC3E}">
        <p14:creationId xmlns:p14="http://schemas.microsoft.com/office/powerpoint/2010/main" val="1160247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A175744-BFAC-4851-9905-2C3CDF89D646}"/>
              </a:ext>
            </a:extLst>
          </p:cNvPr>
          <p:cNvSpPr>
            <a:spLocks noGrp="1"/>
          </p:cNvSpPr>
          <p:nvPr>
            <p:ph idx="1"/>
          </p:nvPr>
        </p:nvSpPr>
        <p:spPr/>
        <p:txBody>
          <a:bodyPr/>
          <a:lstStyle/>
          <a:p>
            <a:endParaRPr lang="ru-UA"/>
          </a:p>
        </p:txBody>
      </p:sp>
      <p:sp>
        <p:nvSpPr>
          <p:cNvPr id="4" name="Номер слайда 3">
            <a:extLst>
              <a:ext uri="{FF2B5EF4-FFF2-40B4-BE49-F238E27FC236}">
                <a16:creationId xmlns:a16="http://schemas.microsoft.com/office/drawing/2014/main" id="{A1A979A9-0DBB-48B0-955D-0353503E381E}"/>
              </a:ext>
            </a:extLst>
          </p:cNvPr>
          <p:cNvSpPr>
            <a:spLocks noGrp="1"/>
          </p:cNvSpPr>
          <p:nvPr>
            <p:ph type="sldNum" sz="quarter" idx="12"/>
          </p:nvPr>
        </p:nvSpPr>
        <p:spPr/>
        <p:txBody>
          <a:bodyPr/>
          <a:lstStyle/>
          <a:p>
            <a:fld id="{DA5083C2-79AE-4F02-AECF-CD725ADF896B}" type="slidenum">
              <a:rPr lang="ru-RU" smtClean="0"/>
              <a:t>13</a:t>
            </a:fld>
            <a:endParaRPr lang="ru-RU"/>
          </a:p>
        </p:txBody>
      </p:sp>
      <p:pic>
        <p:nvPicPr>
          <p:cNvPr id="5" name="Рисунок 4">
            <a:extLst>
              <a:ext uri="{FF2B5EF4-FFF2-40B4-BE49-F238E27FC236}">
                <a16:creationId xmlns:a16="http://schemas.microsoft.com/office/drawing/2014/main" id="{9F68ED6E-409E-4A1F-B3FE-CA59E5DFAF61}"/>
              </a:ext>
            </a:extLst>
          </p:cNvPr>
          <p:cNvPicPr>
            <a:picLocks noChangeAspect="1"/>
          </p:cNvPicPr>
          <p:nvPr/>
        </p:nvPicPr>
        <p:blipFill rotWithShape="1">
          <a:blip r:embed="rId2"/>
          <a:srcRect l="33470" t="34818" r="9839" b="17614"/>
          <a:stretch/>
        </p:blipFill>
        <p:spPr>
          <a:xfrm>
            <a:off x="0" y="846138"/>
            <a:ext cx="11273050" cy="3034523"/>
          </a:xfrm>
          <a:prstGeom prst="rect">
            <a:avLst/>
          </a:prstGeom>
        </p:spPr>
      </p:pic>
      <p:pic>
        <p:nvPicPr>
          <p:cNvPr id="7" name="Рисунок 6">
            <a:extLst>
              <a:ext uri="{FF2B5EF4-FFF2-40B4-BE49-F238E27FC236}">
                <a16:creationId xmlns:a16="http://schemas.microsoft.com/office/drawing/2014/main" id="{D30A0932-9A20-4A14-A094-2E8904B4EC8E}"/>
              </a:ext>
            </a:extLst>
          </p:cNvPr>
          <p:cNvPicPr>
            <a:picLocks noChangeAspect="1"/>
          </p:cNvPicPr>
          <p:nvPr/>
        </p:nvPicPr>
        <p:blipFill rotWithShape="1">
          <a:blip r:embed="rId3"/>
          <a:srcRect l="33044" t="34775" r="9565" b="17613"/>
          <a:stretch/>
        </p:blipFill>
        <p:spPr>
          <a:xfrm>
            <a:off x="-1" y="3658045"/>
            <a:ext cx="11273051" cy="3034523"/>
          </a:xfrm>
          <a:prstGeom prst="rect">
            <a:avLst/>
          </a:prstGeom>
        </p:spPr>
      </p:pic>
      <p:sp>
        <p:nvSpPr>
          <p:cNvPr id="6" name="TextBox 5">
            <a:extLst>
              <a:ext uri="{FF2B5EF4-FFF2-40B4-BE49-F238E27FC236}">
                <a16:creationId xmlns:a16="http://schemas.microsoft.com/office/drawing/2014/main" id="{74FCC442-4798-4896-911B-DDA7646CC350}"/>
              </a:ext>
            </a:extLst>
          </p:cNvPr>
          <p:cNvSpPr txBox="1"/>
          <p:nvPr/>
        </p:nvSpPr>
        <p:spPr>
          <a:xfrm>
            <a:off x="799675" y="165432"/>
            <a:ext cx="10941802" cy="523220"/>
          </a:xfrm>
          <a:prstGeom prst="rect">
            <a:avLst/>
          </a:prstGeom>
          <a:noFill/>
        </p:spPr>
        <p:txBody>
          <a:bodyPr wrap="square" rtlCol="0">
            <a:spAutoFit/>
          </a:bodyPr>
          <a:lstStyle/>
          <a:p>
            <a:r>
              <a:rPr lang="en" sz="2800" dirty="0">
                <a:effectLst/>
              </a:rPr>
              <a:t>An example of a median filter and a Kalman method combination.</a:t>
            </a:r>
          </a:p>
        </p:txBody>
      </p:sp>
    </p:spTree>
    <p:extLst>
      <p:ext uri="{BB962C8B-B14F-4D97-AF65-F5344CB8AC3E}">
        <p14:creationId xmlns:p14="http://schemas.microsoft.com/office/powerpoint/2010/main" val="2378655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2F1491-D6D5-4E44-9755-375B0B417513}"/>
              </a:ext>
            </a:extLst>
          </p:cNvPr>
          <p:cNvSpPr>
            <a:spLocks noGrp="1"/>
          </p:cNvSpPr>
          <p:nvPr>
            <p:ph type="title"/>
          </p:nvPr>
        </p:nvSpPr>
        <p:spPr/>
        <p:txBody>
          <a:bodyPr/>
          <a:lstStyle/>
          <a:p>
            <a:endParaRPr lang="ru-UA" dirty="0"/>
          </a:p>
        </p:txBody>
      </p:sp>
      <p:sp>
        <p:nvSpPr>
          <p:cNvPr id="4" name="Номер слайда 3">
            <a:extLst>
              <a:ext uri="{FF2B5EF4-FFF2-40B4-BE49-F238E27FC236}">
                <a16:creationId xmlns:a16="http://schemas.microsoft.com/office/drawing/2014/main" id="{2DD29D84-0B2A-4B37-AE0E-21FBEDCEC59C}"/>
              </a:ext>
            </a:extLst>
          </p:cNvPr>
          <p:cNvSpPr>
            <a:spLocks noGrp="1"/>
          </p:cNvSpPr>
          <p:nvPr>
            <p:ph type="sldNum" sz="quarter" idx="12"/>
          </p:nvPr>
        </p:nvSpPr>
        <p:spPr/>
        <p:txBody>
          <a:bodyPr/>
          <a:lstStyle/>
          <a:p>
            <a:fld id="{DA5083C2-79AE-4F02-AECF-CD725ADF896B}" type="slidenum">
              <a:rPr lang="ru-RU" smtClean="0"/>
              <a:t>14</a:t>
            </a:fld>
            <a:endParaRPr lang="ru-RU"/>
          </a:p>
        </p:txBody>
      </p:sp>
      <p:pic>
        <p:nvPicPr>
          <p:cNvPr id="6" name="Рисунок 5">
            <a:extLst>
              <a:ext uri="{FF2B5EF4-FFF2-40B4-BE49-F238E27FC236}">
                <a16:creationId xmlns:a16="http://schemas.microsoft.com/office/drawing/2014/main" id="{083D859B-9D44-441C-A0B0-E7EF1F23D940}"/>
              </a:ext>
            </a:extLst>
          </p:cNvPr>
          <p:cNvPicPr>
            <a:picLocks noChangeAspect="1"/>
          </p:cNvPicPr>
          <p:nvPr/>
        </p:nvPicPr>
        <p:blipFill rotWithShape="1">
          <a:blip r:embed="rId2"/>
          <a:srcRect l="29891" t="29966" r="1522" b="6646"/>
          <a:stretch/>
        </p:blipFill>
        <p:spPr>
          <a:xfrm>
            <a:off x="0" y="0"/>
            <a:ext cx="12192000" cy="5433392"/>
          </a:xfrm>
          <a:prstGeom prst="rect">
            <a:avLst/>
          </a:prstGeom>
        </p:spPr>
      </p:pic>
      <p:sp>
        <p:nvSpPr>
          <p:cNvPr id="7" name="Заголовок 1">
            <a:extLst>
              <a:ext uri="{FF2B5EF4-FFF2-40B4-BE49-F238E27FC236}">
                <a16:creationId xmlns:a16="http://schemas.microsoft.com/office/drawing/2014/main" id="{9FFCE0B6-ED0E-45D1-AB60-BE05F2D443F9}"/>
              </a:ext>
            </a:extLst>
          </p:cNvPr>
          <p:cNvSpPr txBox="1">
            <a:spLocks/>
          </p:cNvSpPr>
          <p:nvPr/>
        </p:nvSpPr>
        <p:spPr>
          <a:xfrm>
            <a:off x="2974176" y="5726769"/>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dirty="0">
                <a:solidFill>
                  <a:srgbClr val="C00000"/>
                </a:solidFill>
              </a:rPr>
              <a:t>Data preparation (model1) </a:t>
            </a:r>
            <a:endParaRPr lang="uk-UA" sz="4400" dirty="0">
              <a:solidFill>
                <a:srgbClr val="C00000"/>
              </a:solidFill>
            </a:endParaRPr>
          </a:p>
        </p:txBody>
      </p:sp>
      <p:sp>
        <p:nvSpPr>
          <p:cNvPr id="8" name="TextBox 7">
            <a:extLst>
              <a:ext uri="{FF2B5EF4-FFF2-40B4-BE49-F238E27FC236}">
                <a16:creationId xmlns:a16="http://schemas.microsoft.com/office/drawing/2014/main" id="{952ACA7A-B66E-4B6E-A551-9AE34049CAA4}"/>
              </a:ext>
            </a:extLst>
          </p:cNvPr>
          <p:cNvSpPr txBox="1"/>
          <p:nvPr/>
        </p:nvSpPr>
        <p:spPr>
          <a:xfrm>
            <a:off x="84763" y="5537467"/>
            <a:ext cx="8697395" cy="830997"/>
          </a:xfrm>
          <a:prstGeom prst="rect">
            <a:avLst/>
          </a:prstGeom>
          <a:noFill/>
        </p:spPr>
        <p:txBody>
          <a:bodyPr wrap="square" rtlCol="0">
            <a:spAutoFit/>
          </a:bodyPr>
          <a:lstStyle/>
          <a:p>
            <a:r>
              <a:rPr lang="en-US" sz="2400" dirty="0"/>
              <a:t>We break the signal into small buckets and determine the zones of rest and activity</a:t>
            </a:r>
            <a:endParaRPr lang="ru-UA" sz="2400" dirty="0"/>
          </a:p>
        </p:txBody>
      </p:sp>
    </p:spTree>
    <p:extLst>
      <p:ext uri="{BB962C8B-B14F-4D97-AF65-F5344CB8AC3E}">
        <p14:creationId xmlns:p14="http://schemas.microsoft.com/office/powerpoint/2010/main" val="257399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2F1491-D6D5-4E44-9755-375B0B417513}"/>
              </a:ext>
            </a:extLst>
          </p:cNvPr>
          <p:cNvSpPr>
            <a:spLocks noGrp="1"/>
          </p:cNvSpPr>
          <p:nvPr>
            <p:ph type="title"/>
          </p:nvPr>
        </p:nvSpPr>
        <p:spPr/>
        <p:txBody>
          <a:bodyPr/>
          <a:lstStyle/>
          <a:p>
            <a:endParaRPr lang="ru-UA" dirty="0"/>
          </a:p>
        </p:txBody>
      </p:sp>
      <p:sp>
        <p:nvSpPr>
          <p:cNvPr id="4" name="Номер слайда 3">
            <a:extLst>
              <a:ext uri="{FF2B5EF4-FFF2-40B4-BE49-F238E27FC236}">
                <a16:creationId xmlns:a16="http://schemas.microsoft.com/office/drawing/2014/main" id="{2DD29D84-0B2A-4B37-AE0E-21FBEDCEC59C}"/>
              </a:ext>
            </a:extLst>
          </p:cNvPr>
          <p:cNvSpPr>
            <a:spLocks noGrp="1"/>
          </p:cNvSpPr>
          <p:nvPr>
            <p:ph type="sldNum" sz="quarter" idx="12"/>
          </p:nvPr>
        </p:nvSpPr>
        <p:spPr/>
        <p:txBody>
          <a:bodyPr/>
          <a:lstStyle/>
          <a:p>
            <a:fld id="{DA5083C2-79AE-4F02-AECF-CD725ADF896B}" type="slidenum">
              <a:rPr lang="ru-RU" smtClean="0"/>
              <a:t>15</a:t>
            </a:fld>
            <a:endParaRPr lang="ru-RU"/>
          </a:p>
        </p:txBody>
      </p:sp>
      <p:sp>
        <p:nvSpPr>
          <p:cNvPr id="7" name="Заголовок 1">
            <a:extLst>
              <a:ext uri="{FF2B5EF4-FFF2-40B4-BE49-F238E27FC236}">
                <a16:creationId xmlns:a16="http://schemas.microsoft.com/office/drawing/2014/main" id="{9FFCE0B6-ED0E-45D1-AB60-BE05F2D443F9}"/>
              </a:ext>
            </a:extLst>
          </p:cNvPr>
          <p:cNvSpPr txBox="1">
            <a:spLocks/>
          </p:cNvSpPr>
          <p:nvPr/>
        </p:nvSpPr>
        <p:spPr>
          <a:xfrm>
            <a:off x="3361634" y="5742892"/>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dirty="0">
                <a:solidFill>
                  <a:srgbClr val="C00000"/>
                </a:solidFill>
              </a:rPr>
              <a:t>Data preparation (m1) </a:t>
            </a:r>
            <a:endParaRPr lang="uk-UA" sz="4400" dirty="0">
              <a:solidFill>
                <a:srgbClr val="C00000"/>
              </a:solidFill>
            </a:endParaRPr>
          </a:p>
        </p:txBody>
      </p:sp>
      <p:sp>
        <p:nvSpPr>
          <p:cNvPr id="8" name="TextBox 7">
            <a:extLst>
              <a:ext uri="{FF2B5EF4-FFF2-40B4-BE49-F238E27FC236}">
                <a16:creationId xmlns:a16="http://schemas.microsoft.com/office/drawing/2014/main" id="{952ACA7A-B66E-4B6E-A551-9AE34049CAA4}"/>
              </a:ext>
            </a:extLst>
          </p:cNvPr>
          <p:cNvSpPr txBox="1"/>
          <p:nvPr/>
        </p:nvSpPr>
        <p:spPr>
          <a:xfrm>
            <a:off x="260625" y="5574332"/>
            <a:ext cx="5751443" cy="830997"/>
          </a:xfrm>
          <a:prstGeom prst="rect">
            <a:avLst/>
          </a:prstGeom>
          <a:noFill/>
        </p:spPr>
        <p:txBody>
          <a:bodyPr wrap="square" rtlCol="0">
            <a:spAutoFit/>
          </a:bodyPr>
          <a:lstStyle/>
          <a:p>
            <a:r>
              <a:rPr lang="en-US" sz="2400" dirty="0"/>
              <a:t>By changing the activity zone, we divide into separate actions</a:t>
            </a:r>
            <a:r>
              <a:rPr lang="uk-UA" sz="2400" dirty="0"/>
              <a:t>.</a:t>
            </a:r>
            <a:endParaRPr lang="ru-UA" sz="2400" dirty="0"/>
          </a:p>
        </p:txBody>
      </p:sp>
      <p:pic>
        <p:nvPicPr>
          <p:cNvPr id="5" name="Рисунок 4">
            <a:extLst>
              <a:ext uri="{FF2B5EF4-FFF2-40B4-BE49-F238E27FC236}">
                <a16:creationId xmlns:a16="http://schemas.microsoft.com/office/drawing/2014/main" id="{0DB447AF-B743-4BF6-B2F5-EDAC6C9A6B86}"/>
              </a:ext>
            </a:extLst>
          </p:cNvPr>
          <p:cNvPicPr>
            <a:picLocks noChangeAspect="1"/>
          </p:cNvPicPr>
          <p:nvPr/>
        </p:nvPicPr>
        <p:blipFill rotWithShape="1">
          <a:blip r:embed="rId2"/>
          <a:srcRect l="30217" t="30135" r="2138" b="6579"/>
          <a:stretch/>
        </p:blipFill>
        <p:spPr>
          <a:xfrm>
            <a:off x="0" y="0"/>
            <a:ext cx="12192000" cy="5473148"/>
          </a:xfrm>
          <a:prstGeom prst="rect">
            <a:avLst/>
          </a:prstGeom>
        </p:spPr>
      </p:pic>
    </p:spTree>
    <p:extLst>
      <p:ext uri="{BB962C8B-B14F-4D97-AF65-F5344CB8AC3E}">
        <p14:creationId xmlns:p14="http://schemas.microsoft.com/office/powerpoint/2010/main" val="2110261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2F1491-D6D5-4E44-9755-375B0B417513}"/>
              </a:ext>
            </a:extLst>
          </p:cNvPr>
          <p:cNvSpPr>
            <a:spLocks noGrp="1"/>
          </p:cNvSpPr>
          <p:nvPr>
            <p:ph type="title"/>
          </p:nvPr>
        </p:nvSpPr>
        <p:spPr/>
        <p:txBody>
          <a:bodyPr/>
          <a:lstStyle/>
          <a:p>
            <a:endParaRPr lang="ru-UA" dirty="0"/>
          </a:p>
        </p:txBody>
      </p:sp>
      <p:sp>
        <p:nvSpPr>
          <p:cNvPr id="4" name="Номер слайда 3">
            <a:extLst>
              <a:ext uri="{FF2B5EF4-FFF2-40B4-BE49-F238E27FC236}">
                <a16:creationId xmlns:a16="http://schemas.microsoft.com/office/drawing/2014/main" id="{2DD29D84-0B2A-4B37-AE0E-21FBEDCEC59C}"/>
              </a:ext>
            </a:extLst>
          </p:cNvPr>
          <p:cNvSpPr>
            <a:spLocks noGrp="1"/>
          </p:cNvSpPr>
          <p:nvPr>
            <p:ph type="sldNum" sz="quarter" idx="12"/>
          </p:nvPr>
        </p:nvSpPr>
        <p:spPr/>
        <p:txBody>
          <a:bodyPr/>
          <a:lstStyle/>
          <a:p>
            <a:fld id="{DA5083C2-79AE-4F02-AECF-CD725ADF896B}" type="slidenum">
              <a:rPr lang="ru-RU" smtClean="0"/>
              <a:t>16</a:t>
            </a:fld>
            <a:endParaRPr lang="ru-RU"/>
          </a:p>
        </p:txBody>
      </p:sp>
      <p:sp>
        <p:nvSpPr>
          <p:cNvPr id="7" name="Заголовок 1">
            <a:extLst>
              <a:ext uri="{FF2B5EF4-FFF2-40B4-BE49-F238E27FC236}">
                <a16:creationId xmlns:a16="http://schemas.microsoft.com/office/drawing/2014/main" id="{9FFCE0B6-ED0E-45D1-AB60-BE05F2D443F9}"/>
              </a:ext>
            </a:extLst>
          </p:cNvPr>
          <p:cNvSpPr txBox="1">
            <a:spLocks/>
          </p:cNvSpPr>
          <p:nvPr/>
        </p:nvSpPr>
        <p:spPr>
          <a:xfrm>
            <a:off x="3361634" y="5742892"/>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dirty="0">
                <a:solidFill>
                  <a:srgbClr val="C00000"/>
                </a:solidFill>
              </a:rPr>
              <a:t>Data preparation (m1) </a:t>
            </a:r>
            <a:endParaRPr lang="uk-UA" sz="4400" dirty="0">
              <a:solidFill>
                <a:srgbClr val="C00000"/>
              </a:solidFill>
            </a:endParaRPr>
          </a:p>
        </p:txBody>
      </p:sp>
      <p:sp>
        <p:nvSpPr>
          <p:cNvPr id="8" name="TextBox 7">
            <a:extLst>
              <a:ext uri="{FF2B5EF4-FFF2-40B4-BE49-F238E27FC236}">
                <a16:creationId xmlns:a16="http://schemas.microsoft.com/office/drawing/2014/main" id="{952ACA7A-B66E-4B6E-A551-9AE34049CAA4}"/>
              </a:ext>
            </a:extLst>
          </p:cNvPr>
          <p:cNvSpPr txBox="1"/>
          <p:nvPr/>
        </p:nvSpPr>
        <p:spPr>
          <a:xfrm>
            <a:off x="503583" y="5537828"/>
            <a:ext cx="6122504" cy="830997"/>
          </a:xfrm>
          <a:prstGeom prst="rect">
            <a:avLst/>
          </a:prstGeom>
          <a:noFill/>
        </p:spPr>
        <p:txBody>
          <a:bodyPr wrap="square" rtlCol="0">
            <a:spAutoFit/>
          </a:bodyPr>
          <a:lstStyle/>
          <a:p>
            <a:r>
              <a:rPr lang="en-US" sz="2400" dirty="0"/>
              <a:t>We mark the actions, remove the 0, count the features and submit them to the model.</a:t>
            </a:r>
            <a:endParaRPr lang="ru-UA" sz="2400" dirty="0"/>
          </a:p>
        </p:txBody>
      </p:sp>
      <p:pic>
        <p:nvPicPr>
          <p:cNvPr id="5" name="Рисунок 4">
            <a:extLst>
              <a:ext uri="{FF2B5EF4-FFF2-40B4-BE49-F238E27FC236}">
                <a16:creationId xmlns:a16="http://schemas.microsoft.com/office/drawing/2014/main" id="{96AC14EE-6148-44A5-9F71-B724A0909B90}"/>
              </a:ext>
            </a:extLst>
          </p:cNvPr>
          <p:cNvPicPr>
            <a:picLocks noChangeAspect="1"/>
          </p:cNvPicPr>
          <p:nvPr/>
        </p:nvPicPr>
        <p:blipFill rotWithShape="1">
          <a:blip r:embed="rId2"/>
          <a:srcRect l="31033" t="31707" r="2388" b="5649"/>
          <a:stretch/>
        </p:blipFill>
        <p:spPr>
          <a:xfrm>
            <a:off x="0" y="0"/>
            <a:ext cx="12192000" cy="5440362"/>
          </a:xfrm>
          <a:prstGeom prst="rect">
            <a:avLst/>
          </a:prstGeom>
        </p:spPr>
      </p:pic>
    </p:spTree>
    <p:extLst>
      <p:ext uri="{BB962C8B-B14F-4D97-AF65-F5344CB8AC3E}">
        <p14:creationId xmlns:p14="http://schemas.microsoft.com/office/powerpoint/2010/main" val="60170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EF21C-F772-47E5-88B8-9D4274B7C383}"/>
              </a:ext>
            </a:extLst>
          </p:cNvPr>
          <p:cNvSpPr>
            <a:spLocks noGrp="1"/>
          </p:cNvSpPr>
          <p:nvPr>
            <p:ph type="title"/>
          </p:nvPr>
        </p:nvSpPr>
        <p:spPr/>
        <p:txBody>
          <a:bodyPr/>
          <a:lstStyle/>
          <a:p>
            <a:pPr algn="ctr"/>
            <a:r>
              <a:rPr lang="en-US" dirty="0">
                <a:solidFill>
                  <a:schemeClr val="accent1"/>
                </a:solidFill>
              </a:rPr>
              <a:t>Statistical features</a:t>
            </a:r>
            <a:endParaRPr lang="ru-UA" dirty="0">
              <a:solidFill>
                <a:schemeClr val="accent1"/>
              </a:solidFill>
            </a:endParaRPr>
          </a:p>
        </p:txBody>
      </p:sp>
      <p:sp>
        <p:nvSpPr>
          <p:cNvPr id="4" name="Номер слайда 3">
            <a:extLst>
              <a:ext uri="{FF2B5EF4-FFF2-40B4-BE49-F238E27FC236}">
                <a16:creationId xmlns:a16="http://schemas.microsoft.com/office/drawing/2014/main" id="{3C0ECEFF-6E39-443B-80D5-699415E476B8}"/>
              </a:ext>
            </a:extLst>
          </p:cNvPr>
          <p:cNvSpPr>
            <a:spLocks noGrp="1"/>
          </p:cNvSpPr>
          <p:nvPr>
            <p:ph type="sldNum" sz="quarter" idx="12"/>
          </p:nvPr>
        </p:nvSpPr>
        <p:spPr/>
        <p:txBody>
          <a:bodyPr/>
          <a:lstStyle/>
          <a:p>
            <a:fld id="{DA5083C2-79AE-4F02-AECF-CD725ADF896B}" type="slidenum">
              <a:rPr lang="ru-RU" smtClean="0"/>
              <a:t>17</a:t>
            </a:fld>
            <a:endParaRPr lang="ru-RU"/>
          </a:p>
        </p:txBody>
      </p:sp>
      <p:pic>
        <p:nvPicPr>
          <p:cNvPr id="6" name="Рисунок 5">
            <a:extLst>
              <a:ext uri="{FF2B5EF4-FFF2-40B4-BE49-F238E27FC236}">
                <a16:creationId xmlns:a16="http://schemas.microsoft.com/office/drawing/2014/main" id="{6D455CE2-00BF-4599-8FF3-1C40ACAECB69}"/>
              </a:ext>
            </a:extLst>
          </p:cNvPr>
          <p:cNvPicPr>
            <a:picLocks noChangeAspect="1"/>
          </p:cNvPicPr>
          <p:nvPr/>
        </p:nvPicPr>
        <p:blipFill rotWithShape="1">
          <a:blip r:embed="rId2"/>
          <a:srcRect l="40109" t="33809" r="46087" b="28685"/>
          <a:stretch/>
        </p:blipFill>
        <p:spPr>
          <a:xfrm>
            <a:off x="1943368" y="1685235"/>
            <a:ext cx="2854203" cy="4359965"/>
          </a:xfrm>
          <a:prstGeom prst="rect">
            <a:avLst/>
          </a:prstGeom>
        </p:spPr>
      </p:pic>
      <p:sp>
        <p:nvSpPr>
          <p:cNvPr id="8" name="TextBox 7">
            <a:extLst>
              <a:ext uri="{FF2B5EF4-FFF2-40B4-BE49-F238E27FC236}">
                <a16:creationId xmlns:a16="http://schemas.microsoft.com/office/drawing/2014/main" id="{0619D6D3-0364-4ECB-B95A-4639851C445C}"/>
              </a:ext>
            </a:extLst>
          </p:cNvPr>
          <p:cNvSpPr txBox="1"/>
          <p:nvPr/>
        </p:nvSpPr>
        <p:spPr>
          <a:xfrm>
            <a:off x="6347791" y="2478156"/>
            <a:ext cx="3772602" cy="1938992"/>
          </a:xfrm>
          <a:prstGeom prst="rect">
            <a:avLst/>
          </a:prstGeom>
          <a:noFill/>
        </p:spPr>
        <p:txBody>
          <a:bodyPr wrap="square" rtlCol="0">
            <a:spAutoFit/>
          </a:bodyPr>
          <a:lstStyle/>
          <a:p>
            <a:r>
              <a:rPr lang="en-US" sz="2400" dirty="0"/>
              <a:t>We calculate this set of stat features for each channel (accelerometer and gyroscope axes) for each bucket and get the dataset.</a:t>
            </a:r>
            <a:endParaRPr lang="ru-UA" sz="2400" dirty="0"/>
          </a:p>
        </p:txBody>
      </p:sp>
    </p:spTree>
    <p:extLst>
      <p:ext uri="{BB962C8B-B14F-4D97-AF65-F5344CB8AC3E}">
        <p14:creationId xmlns:p14="http://schemas.microsoft.com/office/powerpoint/2010/main" val="221662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CC3AD2-C819-47F1-B4AE-AD464C2E5B9E}"/>
              </a:ext>
            </a:extLst>
          </p:cNvPr>
          <p:cNvSpPr>
            <a:spLocks noGrp="1"/>
          </p:cNvSpPr>
          <p:nvPr>
            <p:ph type="title"/>
          </p:nvPr>
        </p:nvSpPr>
        <p:spPr/>
        <p:txBody>
          <a:bodyPr/>
          <a:lstStyle/>
          <a:p>
            <a:pPr algn="ctr"/>
            <a:r>
              <a:rPr lang="en-US" dirty="0">
                <a:solidFill>
                  <a:schemeClr val="accent1"/>
                </a:solidFill>
              </a:rPr>
              <a:t>Results of the 1st model</a:t>
            </a:r>
            <a:endParaRPr lang="ru-UA" dirty="0">
              <a:solidFill>
                <a:schemeClr val="accent1"/>
              </a:solidFill>
            </a:endParaRPr>
          </a:p>
        </p:txBody>
      </p:sp>
      <p:sp>
        <p:nvSpPr>
          <p:cNvPr id="3" name="Объект 2">
            <a:extLst>
              <a:ext uri="{FF2B5EF4-FFF2-40B4-BE49-F238E27FC236}">
                <a16:creationId xmlns:a16="http://schemas.microsoft.com/office/drawing/2014/main" id="{C98B8AC7-2087-46AC-BC05-DBDC43D29120}"/>
              </a:ext>
            </a:extLst>
          </p:cNvPr>
          <p:cNvSpPr>
            <a:spLocks noGrp="1"/>
          </p:cNvSpPr>
          <p:nvPr>
            <p:ph idx="1"/>
          </p:nvPr>
        </p:nvSpPr>
        <p:spPr>
          <a:xfrm>
            <a:off x="609600" y="1639957"/>
            <a:ext cx="10160000" cy="4800600"/>
          </a:xfrm>
        </p:spPr>
        <p:txBody>
          <a:bodyPr>
            <a:normAutofit/>
          </a:bodyPr>
          <a:lstStyle/>
          <a:p>
            <a:pPr marL="114300" indent="0">
              <a:lnSpc>
                <a:spcPct val="120000"/>
              </a:lnSpc>
              <a:buNone/>
            </a:pPr>
            <a:r>
              <a:rPr lang="en-US" sz="2400" dirty="0"/>
              <a:t>Models</a:t>
            </a:r>
            <a:r>
              <a:rPr lang="uk-UA" sz="2400" dirty="0"/>
              <a:t>: </a:t>
            </a:r>
            <a:r>
              <a:rPr lang="en-US" sz="2400" dirty="0" err="1">
                <a:solidFill>
                  <a:srgbClr val="00B050"/>
                </a:solidFill>
              </a:rPr>
              <a:t>CatBoost</a:t>
            </a:r>
            <a:r>
              <a:rPr lang="en-US" sz="2400" dirty="0"/>
              <a:t>, </a:t>
            </a:r>
            <a:r>
              <a:rPr lang="en-US" sz="2400" dirty="0" err="1"/>
              <a:t>RandomForest</a:t>
            </a:r>
            <a:r>
              <a:rPr lang="en-US" sz="2400" dirty="0"/>
              <a:t>, SVM, KNN.</a:t>
            </a:r>
          </a:p>
          <a:p>
            <a:pPr>
              <a:lnSpc>
                <a:spcPct val="120000"/>
              </a:lnSpc>
            </a:pPr>
            <a:r>
              <a:rPr lang="en-US" sz="2400" dirty="0" err="1"/>
              <a:t>CatBoost</a:t>
            </a:r>
            <a:r>
              <a:rPr lang="en-US" sz="2400" dirty="0"/>
              <a:t>: </a:t>
            </a:r>
            <a:r>
              <a:rPr lang="en-US" sz="2400" dirty="0" err="1"/>
              <a:t>roc_auc</a:t>
            </a:r>
            <a:r>
              <a:rPr lang="en-US" sz="2400" dirty="0"/>
              <a:t> = 0.96, acc = 0.91 (66/72), errors were randomly distributed. It worked equally well with different types of punches (1/3/2), different hands (3/3), different punches speeds (4/2) and extrapolated well.
</a:t>
            </a:r>
            <a:r>
              <a:rPr lang="en-US" sz="2400" dirty="0" err="1"/>
              <a:t>RandomForest</a:t>
            </a:r>
            <a:r>
              <a:rPr lang="en-US" sz="2400" dirty="0"/>
              <a:t>: similar to </a:t>
            </a:r>
            <a:r>
              <a:rPr lang="en-US" sz="2400" dirty="0" err="1"/>
              <a:t>CatBoost</a:t>
            </a:r>
            <a:r>
              <a:rPr lang="en-US" sz="2400" dirty="0"/>
              <a:t>, but </a:t>
            </a:r>
            <a:r>
              <a:rPr lang="en-US" sz="2400" dirty="0" err="1"/>
              <a:t>roc_auc</a:t>
            </a:r>
            <a:r>
              <a:rPr lang="en-US" sz="2400" dirty="0"/>
              <a:t> = 0.93, acc = 0.83 (61/72), 
KNN:  </a:t>
            </a:r>
            <a:r>
              <a:rPr lang="en-US" sz="2400" dirty="0" err="1"/>
              <a:t>roc_auc</a:t>
            </a:r>
            <a:r>
              <a:rPr lang="en-US" sz="2400" dirty="0"/>
              <a:t> = 0.99, acc = 0.93 (67/72), but all the errors were in the data of people who were not in the training, the model did not extrapolate well.
SVM: just gave bad results </a:t>
            </a:r>
            <a:r>
              <a:rPr lang="en-US" sz="2400" dirty="0" err="1"/>
              <a:t>roc_auc</a:t>
            </a:r>
            <a:r>
              <a:rPr lang="en-US" sz="2400" dirty="0"/>
              <a:t> = 0.82, acc = 0.73(55/72)</a:t>
            </a:r>
            <a:endParaRPr lang="ru-UA" sz="2400" dirty="0"/>
          </a:p>
        </p:txBody>
      </p:sp>
      <p:sp>
        <p:nvSpPr>
          <p:cNvPr id="4" name="Номер слайда 3">
            <a:extLst>
              <a:ext uri="{FF2B5EF4-FFF2-40B4-BE49-F238E27FC236}">
                <a16:creationId xmlns:a16="http://schemas.microsoft.com/office/drawing/2014/main" id="{026B6D53-BCF7-4D9B-B61F-D4FCF5C8A739}"/>
              </a:ext>
            </a:extLst>
          </p:cNvPr>
          <p:cNvSpPr>
            <a:spLocks noGrp="1"/>
          </p:cNvSpPr>
          <p:nvPr>
            <p:ph type="sldNum" sz="quarter" idx="12"/>
          </p:nvPr>
        </p:nvSpPr>
        <p:spPr/>
        <p:txBody>
          <a:bodyPr/>
          <a:lstStyle/>
          <a:p>
            <a:fld id="{DA5083C2-79AE-4F02-AECF-CD725ADF896B}" type="slidenum">
              <a:rPr lang="ru-RU" smtClean="0"/>
              <a:t>18</a:t>
            </a:fld>
            <a:endParaRPr lang="ru-RU"/>
          </a:p>
        </p:txBody>
      </p:sp>
    </p:spTree>
    <p:extLst>
      <p:ext uri="{BB962C8B-B14F-4D97-AF65-F5344CB8AC3E}">
        <p14:creationId xmlns:p14="http://schemas.microsoft.com/office/powerpoint/2010/main" val="1323094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2F1491-D6D5-4E44-9755-375B0B417513}"/>
              </a:ext>
            </a:extLst>
          </p:cNvPr>
          <p:cNvSpPr>
            <a:spLocks noGrp="1"/>
          </p:cNvSpPr>
          <p:nvPr>
            <p:ph type="title"/>
          </p:nvPr>
        </p:nvSpPr>
        <p:spPr/>
        <p:txBody>
          <a:bodyPr/>
          <a:lstStyle/>
          <a:p>
            <a:endParaRPr lang="ru-UA" dirty="0"/>
          </a:p>
        </p:txBody>
      </p:sp>
      <p:sp>
        <p:nvSpPr>
          <p:cNvPr id="4" name="Номер слайда 3">
            <a:extLst>
              <a:ext uri="{FF2B5EF4-FFF2-40B4-BE49-F238E27FC236}">
                <a16:creationId xmlns:a16="http://schemas.microsoft.com/office/drawing/2014/main" id="{2DD29D84-0B2A-4B37-AE0E-21FBEDCEC59C}"/>
              </a:ext>
            </a:extLst>
          </p:cNvPr>
          <p:cNvSpPr>
            <a:spLocks noGrp="1"/>
          </p:cNvSpPr>
          <p:nvPr>
            <p:ph type="sldNum" sz="quarter" idx="12"/>
          </p:nvPr>
        </p:nvSpPr>
        <p:spPr/>
        <p:txBody>
          <a:bodyPr/>
          <a:lstStyle/>
          <a:p>
            <a:fld id="{DA5083C2-79AE-4F02-AECF-CD725ADF896B}" type="slidenum">
              <a:rPr lang="ru-RU" smtClean="0"/>
              <a:t>19</a:t>
            </a:fld>
            <a:endParaRPr lang="ru-RU"/>
          </a:p>
        </p:txBody>
      </p:sp>
      <p:sp>
        <p:nvSpPr>
          <p:cNvPr id="7" name="Заголовок 1">
            <a:extLst>
              <a:ext uri="{FF2B5EF4-FFF2-40B4-BE49-F238E27FC236}">
                <a16:creationId xmlns:a16="http://schemas.microsoft.com/office/drawing/2014/main" id="{9FFCE0B6-ED0E-45D1-AB60-BE05F2D443F9}"/>
              </a:ext>
            </a:extLst>
          </p:cNvPr>
          <p:cNvSpPr txBox="1">
            <a:spLocks/>
          </p:cNvSpPr>
          <p:nvPr/>
        </p:nvSpPr>
        <p:spPr>
          <a:xfrm>
            <a:off x="2974177" y="5847080"/>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dirty="0">
                <a:solidFill>
                  <a:srgbClr val="C00000"/>
                </a:solidFill>
              </a:rPr>
              <a:t>Data preparation (model2) </a:t>
            </a:r>
            <a:endParaRPr lang="uk-UA" sz="4400" dirty="0">
              <a:solidFill>
                <a:srgbClr val="C00000"/>
              </a:solidFill>
            </a:endParaRPr>
          </a:p>
        </p:txBody>
      </p:sp>
      <p:sp>
        <p:nvSpPr>
          <p:cNvPr id="8" name="TextBox 7">
            <a:extLst>
              <a:ext uri="{FF2B5EF4-FFF2-40B4-BE49-F238E27FC236}">
                <a16:creationId xmlns:a16="http://schemas.microsoft.com/office/drawing/2014/main" id="{952ACA7A-B66E-4B6E-A551-9AE34049CAA4}"/>
              </a:ext>
            </a:extLst>
          </p:cNvPr>
          <p:cNvSpPr txBox="1"/>
          <p:nvPr/>
        </p:nvSpPr>
        <p:spPr>
          <a:xfrm>
            <a:off x="84763" y="5616247"/>
            <a:ext cx="7531653" cy="830997"/>
          </a:xfrm>
          <a:prstGeom prst="rect">
            <a:avLst/>
          </a:prstGeom>
          <a:noFill/>
        </p:spPr>
        <p:txBody>
          <a:bodyPr wrap="square" rtlCol="0">
            <a:spAutoFit/>
          </a:bodyPr>
          <a:lstStyle/>
          <a:p>
            <a:r>
              <a:rPr lang="en-US" sz="2400" dirty="0"/>
              <a:t>Break the signal down into small buckets (3-4 per blow)
</a:t>
            </a:r>
            <a:endParaRPr lang="ru-UA" sz="2400" dirty="0"/>
          </a:p>
        </p:txBody>
      </p:sp>
      <p:pic>
        <p:nvPicPr>
          <p:cNvPr id="5" name="Рисунок 4">
            <a:extLst>
              <a:ext uri="{FF2B5EF4-FFF2-40B4-BE49-F238E27FC236}">
                <a16:creationId xmlns:a16="http://schemas.microsoft.com/office/drawing/2014/main" id="{F15F2046-1657-4A38-A903-5A2B95D0CFAD}"/>
              </a:ext>
            </a:extLst>
          </p:cNvPr>
          <p:cNvPicPr>
            <a:picLocks noChangeAspect="1"/>
          </p:cNvPicPr>
          <p:nvPr/>
        </p:nvPicPr>
        <p:blipFill rotWithShape="1">
          <a:blip r:embed="rId2"/>
          <a:srcRect l="31086" t="29362" r="2138" b="8193"/>
          <a:stretch/>
        </p:blipFill>
        <p:spPr>
          <a:xfrm>
            <a:off x="0" y="1"/>
            <a:ext cx="12192000" cy="5574332"/>
          </a:xfrm>
          <a:prstGeom prst="rect">
            <a:avLst/>
          </a:prstGeom>
        </p:spPr>
      </p:pic>
    </p:spTree>
    <p:extLst>
      <p:ext uri="{BB962C8B-B14F-4D97-AF65-F5344CB8AC3E}">
        <p14:creationId xmlns:p14="http://schemas.microsoft.com/office/powerpoint/2010/main" val="3479529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FE2A5D-3565-4700-81FB-3A0424E452CB}"/>
              </a:ext>
            </a:extLst>
          </p:cNvPr>
          <p:cNvSpPr>
            <a:spLocks noGrp="1"/>
          </p:cNvSpPr>
          <p:nvPr>
            <p:ph type="title"/>
          </p:nvPr>
        </p:nvSpPr>
        <p:spPr/>
        <p:txBody>
          <a:bodyPr/>
          <a:lstStyle/>
          <a:p>
            <a:pPr algn="ctr"/>
            <a:r>
              <a:rPr lang="en-US" dirty="0">
                <a:solidFill>
                  <a:schemeClr val="accent1"/>
                </a:solidFill>
              </a:rPr>
              <a:t>Task</a:t>
            </a:r>
            <a:endParaRPr lang="ru-UA" dirty="0">
              <a:solidFill>
                <a:schemeClr val="accent1"/>
              </a:solidFill>
            </a:endParaRPr>
          </a:p>
        </p:txBody>
      </p:sp>
      <p:sp>
        <p:nvSpPr>
          <p:cNvPr id="3" name="Объект 2">
            <a:extLst>
              <a:ext uri="{FF2B5EF4-FFF2-40B4-BE49-F238E27FC236}">
                <a16:creationId xmlns:a16="http://schemas.microsoft.com/office/drawing/2014/main" id="{5E2DC929-0C21-4DCA-B912-F92AAFCBBD40}"/>
              </a:ext>
            </a:extLst>
          </p:cNvPr>
          <p:cNvSpPr>
            <a:spLocks noGrp="1"/>
          </p:cNvSpPr>
          <p:nvPr>
            <p:ph idx="1"/>
          </p:nvPr>
        </p:nvSpPr>
        <p:spPr>
          <a:xfrm>
            <a:off x="609600" y="1417638"/>
            <a:ext cx="10160000" cy="5257800"/>
          </a:xfrm>
        </p:spPr>
        <p:txBody>
          <a:bodyPr>
            <a:normAutofit/>
          </a:bodyPr>
          <a:lstStyle/>
          <a:p>
            <a:pPr marL="114300" indent="0">
              <a:buNone/>
            </a:pPr>
            <a:r>
              <a:rPr lang="en-US" sz="2800" dirty="0"/>
              <a:t>Create a system that will highlight and classify the boxer's punches during training (training combat and individual punches)</a:t>
            </a:r>
            <a:endParaRPr lang="uk-UA" sz="2800" dirty="0"/>
          </a:p>
          <a:p>
            <a:pPr marL="114300" indent="0">
              <a:buNone/>
            </a:pPr>
            <a:r>
              <a:rPr lang="en-US" sz="2800" b="0" i="0" dirty="0">
                <a:solidFill>
                  <a:srgbClr val="000000"/>
                </a:solidFill>
                <a:effectLst/>
              </a:rPr>
              <a:t>For this purpose it is necessary to</a:t>
            </a:r>
            <a:r>
              <a:rPr lang="uk-UA" sz="2800" dirty="0"/>
              <a:t>:</a:t>
            </a:r>
          </a:p>
          <a:p>
            <a:r>
              <a:rPr lang="en-US" sz="2800" dirty="0"/>
              <a:t>Come up with a system with which you will collect data</a:t>
            </a:r>
            <a:endParaRPr lang="uk-UA" sz="2800" dirty="0"/>
          </a:p>
          <a:p>
            <a:r>
              <a:rPr lang="en-US" sz="2800" dirty="0"/>
              <a:t>Collect dataset</a:t>
            </a:r>
            <a:endParaRPr lang="uk-UA" sz="2800" dirty="0"/>
          </a:p>
          <a:p>
            <a:r>
              <a:rPr lang="en-US" sz="2800" dirty="0"/>
              <a:t>Analyze the data obtained</a:t>
            </a:r>
            <a:endParaRPr lang="uk-UA" sz="2800" dirty="0"/>
          </a:p>
          <a:p>
            <a:r>
              <a:rPr lang="en-US" sz="2800" dirty="0"/>
              <a:t>Complete the data processing</a:t>
            </a:r>
            <a:endParaRPr lang="uk-UA" sz="2800" dirty="0"/>
          </a:p>
          <a:p>
            <a:r>
              <a:rPr lang="en-US" sz="2800" dirty="0"/>
              <a:t>Create a machine learning model that will highlight and classify punches</a:t>
            </a:r>
            <a:endParaRPr lang="uk-UA" sz="2800" dirty="0"/>
          </a:p>
          <a:p>
            <a:r>
              <a:rPr lang="en-US" sz="2800" dirty="0"/>
              <a:t>Test and analyze the results</a:t>
            </a:r>
            <a:endParaRPr lang="uk-UA" sz="2800" dirty="0"/>
          </a:p>
          <a:p>
            <a:endParaRPr lang="uk-UA" sz="2800" dirty="0"/>
          </a:p>
        </p:txBody>
      </p:sp>
      <p:sp>
        <p:nvSpPr>
          <p:cNvPr id="4" name="Номер слайда 3">
            <a:extLst>
              <a:ext uri="{FF2B5EF4-FFF2-40B4-BE49-F238E27FC236}">
                <a16:creationId xmlns:a16="http://schemas.microsoft.com/office/drawing/2014/main" id="{372704AD-BADB-4FE3-BCE4-8DD1A9C9467B}"/>
              </a:ext>
            </a:extLst>
          </p:cNvPr>
          <p:cNvSpPr>
            <a:spLocks noGrp="1"/>
          </p:cNvSpPr>
          <p:nvPr>
            <p:ph type="sldNum" sz="quarter" idx="12"/>
          </p:nvPr>
        </p:nvSpPr>
        <p:spPr/>
        <p:txBody>
          <a:bodyPr/>
          <a:lstStyle/>
          <a:p>
            <a:fld id="{DA5083C2-79AE-4F02-AECF-CD725ADF896B}" type="slidenum">
              <a:rPr lang="ru-RU" smtClean="0"/>
              <a:t>2</a:t>
            </a:fld>
            <a:endParaRPr lang="ru-RU"/>
          </a:p>
        </p:txBody>
      </p:sp>
    </p:spTree>
    <p:extLst>
      <p:ext uri="{BB962C8B-B14F-4D97-AF65-F5344CB8AC3E}">
        <p14:creationId xmlns:p14="http://schemas.microsoft.com/office/powerpoint/2010/main" val="439091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2F1491-D6D5-4E44-9755-375B0B417513}"/>
              </a:ext>
            </a:extLst>
          </p:cNvPr>
          <p:cNvSpPr>
            <a:spLocks noGrp="1"/>
          </p:cNvSpPr>
          <p:nvPr>
            <p:ph type="title"/>
          </p:nvPr>
        </p:nvSpPr>
        <p:spPr/>
        <p:txBody>
          <a:bodyPr/>
          <a:lstStyle/>
          <a:p>
            <a:endParaRPr lang="ru-UA" dirty="0"/>
          </a:p>
        </p:txBody>
      </p:sp>
      <p:sp>
        <p:nvSpPr>
          <p:cNvPr id="4" name="Номер слайда 3">
            <a:extLst>
              <a:ext uri="{FF2B5EF4-FFF2-40B4-BE49-F238E27FC236}">
                <a16:creationId xmlns:a16="http://schemas.microsoft.com/office/drawing/2014/main" id="{2DD29D84-0B2A-4B37-AE0E-21FBEDCEC59C}"/>
              </a:ext>
            </a:extLst>
          </p:cNvPr>
          <p:cNvSpPr>
            <a:spLocks noGrp="1"/>
          </p:cNvSpPr>
          <p:nvPr>
            <p:ph type="sldNum" sz="quarter" idx="12"/>
          </p:nvPr>
        </p:nvSpPr>
        <p:spPr/>
        <p:txBody>
          <a:bodyPr/>
          <a:lstStyle/>
          <a:p>
            <a:fld id="{DA5083C2-79AE-4F02-AECF-CD725ADF896B}" type="slidenum">
              <a:rPr lang="ru-RU" smtClean="0"/>
              <a:t>20</a:t>
            </a:fld>
            <a:endParaRPr lang="ru-RU"/>
          </a:p>
        </p:txBody>
      </p:sp>
      <p:sp>
        <p:nvSpPr>
          <p:cNvPr id="7" name="Заголовок 1">
            <a:extLst>
              <a:ext uri="{FF2B5EF4-FFF2-40B4-BE49-F238E27FC236}">
                <a16:creationId xmlns:a16="http://schemas.microsoft.com/office/drawing/2014/main" id="{9FFCE0B6-ED0E-45D1-AB60-BE05F2D443F9}"/>
              </a:ext>
            </a:extLst>
          </p:cNvPr>
          <p:cNvSpPr txBox="1">
            <a:spLocks/>
          </p:cNvSpPr>
          <p:nvPr/>
        </p:nvSpPr>
        <p:spPr>
          <a:xfrm>
            <a:off x="3361634" y="5742892"/>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dirty="0">
                <a:solidFill>
                  <a:srgbClr val="C00000"/>
                </a:solidFill>
              </a:rPr>
              <a:t>Data preparation (m2) </a:t>
            </a:r>
            <a:endParaRPr lang="uk-UA" sz="4400" dirty="0">
              <a:solidFill>
                <a:srgbClr val="C00000"/>
              </a:solidFill>
            </a:endParaRPr>
          </a:p>
        </p:txBody>
      </p:sp>
      <p:sp>
        <p:nvSpPr>
          <p:cNvPr id="8" name="TextBox 7">
            <a:extLst>
              <a:ext uri="{FF2B5EF4-FFF2-40B4-BE49-F238E27FC236}">
                <a16:creationId xmlns:a16="http://schemas.microsoft.com/office/drawing/2014/main" id="{952ACA7A-B66E-4B6E-A551-9AE34049CAA4}"/>
              </a:ext>
            </a:extLst>
          </p:cNvPr>
          <p:cNvSpPr txBox="1"/>
          <p:nvPr/>
        </p:nvSpPr>
        <p:spPr>
          <a:xfrm>
            <a:off x="257042" y="5604371"/>
            <a:ext cx="7531653" cy="830997"/>
          </a:xfrm>
          <a:prstGeom prst="rect">
            <a:avLst/>
          </a:prstGeom>
          <a:noFill/>
        </p:spPr>
        <p:txBody>
          <a:bodyPr wrap="square" rtlCol="0">
            <a:spAutoFit/>
          </a:bodyPr>
          <a:lstStyle/>
          <a:p>
            <a:r>
              <a:rPr lang="en-US" sz="2400" dirty="0"/>
              <a:t>We mark the buckets, count the features and submit them to the model. </a:t>
            </a:r>
            <a:endParaRPr lang="ru-UA" sz="2400" dirty="0"/>
          </a:p>
        </p:txBody>
      </p:sp>
      <p:pic>
        <p:nvPicPr>
          <p:cNvPr id="6" name="Рисунок 5">
            <a:extLst>
              <a:ext uri="{FF2B5EF4-FFF2-40B4-BE49-F238E27FC236}">
                <a16:creationId xmlns:a16="http://schemas.microsoft.com/office/drawing/2014/main" id="{0C995A56-A68A-4E41-B6C8-55609B683668}"/>
              </a:ext>
            </a:extLst>
          </p:cNvPr>
          <p:cNvPicPr>
            <a:picLocks noChangeAspect="1"/>
          </p:cNvPicPr>
          <p:nvPr/>
        </p:nvPicPr>
        <p:blipFill rotWithShape="1">
          <a:blip r:embed="rId2"/>
          <a:srcRect l="30326" t="29361" r="2108" b="7806"/>
          <a:stretch/>
        </p:blipFill>
        <p:spPr>
          <a:xfrm>
            <a:off x="0" y="1"/>
            <a:ext cx="12192000" cy="5473148"/>
          </a:xfrm>
          <a:prstGeom prst="rect">
            <a:avLst/>
          </a:prstGeom>
        </p:spPr>
      </p:pic>
    </p:spTree>
    <p:extLst>
      <p:ext uri="{BB962C8B-B14F-4D97-AF65-F5344CB8AC3E}">
        <p14:creationId xmlns:p14="http://schemas.microsoft.com/office/powerpoint/2010/main" val="344017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CC3AD2-C819-47F1-B4AE-AD464C2E5B9E}"/>
              </a:ext>
            </a:extLst>
          </p:cNvPr>
          <p:cNvSpPr>
            <a:spLocks noGrp="1"/>
          </p:cNvSpPr>
          <p:nvPr>
            <p:ph type="title"/>
          </p:nvPr>
        </p:nvSpPr>
        <p:spPr>
          <a:xfrm>
            <a:off x="609600" y="390938"/>
            <a:ext cx="10160000" cy="1143000"/>
          </a:xfrm>
        </p:spPr>
        <p:txBody>
          <a:bodyPr/>
          <a:lstStyle/>
          <a:p>
            <a:pPr algn="ctr"/>
            <a:r>
              <a:rPr lang="en-US" dirty="0">
                <a:solidFill>
                  <a:schemeClr val="accent1"/>
                </a:solidFill>
              </a:rPr>
              <a:t>Results of the 2nd model</a:t>
            </a:r>
            <a:endParaRPr lang="ru-UA" dirty="0">
              <a:solidFill>
                <a:schemeClr val="accent1"/>
              </a:solidFill>
            </a:endParaRPr>
          </a:p>
        </p:txBody>
      </p:sp>
      <p:sp>
        <p:nvSpPr>
          <p:cNvPr id="3" name="Объект 2">
            <a:extLst>
              <a:ext uri="{FF2B5EF4-FFF2-40B4-BE49-F238E27FC236}">
                <a16:creationId xmlns:a16="http://schemas.microsoft.com/office/drawing/2014/main" id="{C98B8AC7-2087-46AC-BC05-DBDC43D29120}"/>
              </a:ext>
            </a:extLst>
          </p:cNvPr>
          <p:cNvSpPr>
            <a:spLocks noGrp="1"/>
          </p:cNvSpPr>
          <p:nvPr>
            <p:ph idx="1"/>
          </p:nvPr>
        </p:nvSpPr>
        <p:spPr>
          <a:xfrm>
            <a:off x="609600" y="1666462"/>
            <a:ext cx="10160000" cy="4800600"/>
          </a:xfrm>
        </p:spPr>
        <p:txBody>
          <a:bodyPr>
            <a:normAutofit/>
          </a:bodyPr>
          <a:lstStyle/>
          <a:p>
            <a:pPr marL="114300" indent="0">
              <a:lnSpc>
                <a:spcPct val="120000"/>
              </a:lnSpc>
              <a:buNone/>
            </a:pPr>
            <a:r>
              <a:rPr lang="en-US" sz="2400" dirty="0"/>
              <a:t>I tried teaching on 2 date sets: only fights, </a:t>
            </a:r>
            <a:r>
              <a:rPr lang="en-US" sz="2400" dirty="0">
                <a:solidFill>
                  <a:srgbClr val="00B050"/>
                </a:solidFill>
              </a:rPr>
              <a:t>fights and first model data</a:t>
            </a:r>
            <a:r>
              <a:rPr lang="en-US" sz="2400" dirty="0"/>
              <a:t>
Models</a:t>
            </a:r>
            <a:r>
              <a:rPr lang="uk-UA" sz="2400" dirty="0"/>
              <a:t>: </a:t>
            </a:r>
            <a:r>
              <a:rPr lang="en-US" sz="2400" dirty="0" err="1">
                <a:solidFill>
                  <a:srgbClr val="00B050"/>
                </a:solidFill>
              </a:rPr>
              <a:t>CatBoost</a:t>
            </a:r>
            <a:r>
              <a:rPr lang="en-US" sz="2400" dirty="0"/>
              <a:t>, </a:t>
            </a:r>
            <a:r>
              <a:rPr lang="en-US" sz="2400" dirty="0" err="1"/>
              <a:t>RandomForest</a:t>
            </a:r>
            <a:r>
              <a:rPr lang="en-US" sz="2400" dirty="0"/>
              <a:t>, SVM, KNN.</a:t>
            </a:r>
          </a:p>
          <a:p>
            <a:pPr>
              <a:lnSpc>
                <a:spcPct val="120000"/>
              </a:lnSpc>
            </a:pPr>
            <a:r>
              <a:rPr lang="en-US" sz="2400" dirty="0" err="1"/>
              <a:t>CatBoost</a:t>
            </a:r>
            <a:r>
              <a:rPr lang="en-US" sz="2400" dirty="0"/>
              <a:t>: </a:t>
            </a:r>
            <a:r>
              <a:rPr lang="en-US" sz="2400" dirty="0" err="1"/>
              <a:t>roc_auc</a:t>
            </a:r>
            <a:r>
              <a:rPr lang="en-US" sz="2400" dirty="0"/>
              <a:t> = 0.99, precision = 0.98, recall = 0.97, most errors were in two cases:</a:t>
            </a:r>
          </a:p>
          <a:p>
            <a:pPr marL="868680" lvl="1" indent="-457200">
              <a:lnSpc>
                <a:spcPct val="120000"/>
              </a:lnSpc>
              <a:buFont typeface="+mj-lt"/>
              <a:buAutoNum type="arabicPeriod"/>
            </a:pPr>
            <a:r>
              <a:rPr lang="en-US" sz="2400" dirty="0"/>
              <a:t>These are not errors, but inaccuracies in the markup.
If punches are slow, the model simply considered them noises.</a:t>
            </a:r>
          </a:p>
          <a:p>
            <a:pPr marL="411480" lvl="1" indent="0">
              <a:lnSpc>
                <a:spcPct val="120000"/>
              </a:lnSpc>
              <a:buNone/>
            </a:pPr>
            <a:r>
              <a:rPr lang="en-US" sz="2400" dirty="0"/>
              <a:t>In general, it showed good results, especially on the data of people who were not on the dataset.</a:t>
            </a:r>
          </a:p>
          <a:p>
            <a:pPr>
              <a:lnSpc>
                <a:spcPct val="120000"/>
              </a:lnSpc>
            </a:pPr>
            <a:r>
              <a:rPr lang="en-US" sz="2400" dirty="0"/>
              <a:t>Others: the types of errors are the same, but the results are worse. </a:t>
            </a:r>
            <a:endParaRPr lang="uk-UA" sz="2400" dirty="0"/>
          </a:p>
        </p:txBody>
      </p:sp>
      <p:sp>
        <p:nvSpPr>
          <p:cNvPr id="4" name="Номер слайда 3">
            <a:extLst>
              <a:ext uri="{FF2B5EF4-FFF2-40B4-BE49-F238E27FC236}">
                <a16:creationId xmlns:a16="http://schemas.microsoft.com/office/drawing/2014/main" id="{026B6D53-BCF7-4D9B-B61F-D4FCF5C8A739}"/>
              </a:ext>
            </a:extLst>
          </p:cNvPr>
          <p:cNvSpPr>
            <a:spLocks noGrp="1"/>
          </p:cNvSpPr>
          <p:nvPr>
            <p:ph type="sldNum" sz="quarter" idx="12"/>
          </p:nvPr>
        </p:nvSpPr>
        <p:spPr/>
        <p:txBody>
          <a:bodyPr/>
          <a:lstStyle/>
          <a:p>
            <a:fld id="{DA5083C2-79AE-4F02-AECF-CD725ADF896B}" type="slidenum">
              <a:rPr lang="ru-RU" smtClean="0"/>
              <a:t>21</a:t>
            </a:fld>
            <a:endParaRPr lang="ru-RU"/>
          </a:p>
        </p:txBody>
      </p:sp>
    </p:spTree>
    <p:extLst>
      <p:ext uri="{BB962C8B-B14F-4D97-AF65-F5344CB8AC3E}">
        <p14:creationId xmlns:p14="http://schemas.microsoft.com/office/powerpoint/2010/main" val="1390758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4E920E77-06E3-4BA3-93DB-479FFC4B790D}"/>
              </a:ext>
            </a:extLst>
          </p:cNvPr>
          <p:cNvSpPr>
            <a:spLocks noGrp="1"/>
          </p:cNvSpPr>
          <p:nvPr>
            <p:ph type="sldNum" sz="quarter" idx="12"/>
          </p:nvPr>
        </p:nvSpPr>
        <p:spPr/>
        <p:txBody>
          <a:bodyPr/>
          <a:lstStyle/>
          <a:p>
            <a:fld id="{DA5083C2-79AE-4F02-AECF-CD725ADF896B}" type="slidenum">
              <a:rPr lang="ru-RU" smtClean="0"/>
              <a:t>22</a:t>
            </a:fld>
            <a:endParaRPr lang="ru-RU"/>
          </a:p>
        </p:txBody>
      </p:sp>
      <p:pic>
        <p:nvPicPr>
          <p:cNvPr id="12" name="Рисунок 11">
            <a:extLst>
              <a:ext uri="{FF2B5EF4-FFF2-40B4-BE49-F238E27FC236}">
                <a16:creationId xmlns:a16="http://schemas.microsoft.com/office/drawing/2014/main" id="{6B369DC2-451B-4462-B6D5-9E0D1C77C060}"/>
              </a:ext>
            </a:extLst>
          </p:cNvPr>
          <p:cNvPicPr>
            <a:picLocks noChangeAspect="1"/>
          </p:cNvPicPr>
          <p:nvPr/>
        </p:nvPicPr>
        <p:blipFill rotWithShape="1">
          <a:blip r:embed="rId2"/>
          <a:srcRect l="32826" t="30909" r="8370" b="5873"/>
          <a:stretch/>
        </p:blipFill>
        <p:spPr>
          <a:xfrm>
            <a:off x="0" y="2526306"/>
            <a:ext cx="7169426" cy="4333461"/>
          </a:xfrm>
          <a:prstGeom prst="rect">
            <a:avLst/>
          </a:prstGeom>
        </p:spPr>
      </p:pic>
      <p:pic>
        <p:nvPicPr>
          <p:cNvPr id="10" name="Рисунок 9">
            <a:extLst>
              <a:ext uri="{FF2B5EF4-FFF2-40B4-BE49-F238E27FC236}">
                <a16:creationId xmlns:a16="http://schemas.microsoft.com/office/drawing/2014/main" id="{F0CD649D-43DA-4B8E-A48A-B07D045D5EF5}"/>
              </a:ext>
            </a:extLst>
          </p:cNvPr>
          <p:cNvPicPr>
            <a:picLocks noChangeAspect="1"/>
          </p:cNvPicPr>
          <p:nvPr/>
        </p:nvPicPr>
        <p:blipFill rotWithShape="1">
          <a:blip r:embed="rId3"/>
          <a:srcRect l="30652" t="28323" r="8036" b="8385"/>
          <a:stretch/>
        </p:blipFill>
        <p:spPr>
          <a:xfrm>
            <a:off x="4426226" y="0"/>
            <a:ext cx="6838121" cy="3737113"/>
          </a:xfrm>
          <a:prstGeom prst="rect">
            <a:avLst/>
          </a:prstGeom>
        </p:spPr>
      </p:pic>
      <p:sp>
        <p:nvSpPr>
          <p:cNvPr id="3" name="Прямоугольник 2">
            <a:extLst>
              <a:ext uri="{FF2B5EF4-FFF2-40B4-BE49-F238E27FC236}">
                <a16:creationId xmlns:a16="http://schemas.microsoft.com/office/drawing/2014/main" id="{D0B868ED-D0D0-42B5-B044-D4D2C8BD93EA}"/>
              </a:ext>
            </a:extLst>
          </p:cNvPr>
          <p:cNvSpPr/>
          <p:nvPr/>
        </p:nvSpPr>
        <p:spPr>
          <a:xfrm>
            <a:off x="5842861" y="5718530"/>
            <a:ext cx="253139" cy="39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 name="Прямоугольник 6">
            <a:extLst>
              <a:ext uri="{FF2B5EF4-FFF2-40B4-BE49-F238E27FC236}">
                <a16:creationId xmlns:a16="http://schemas.microsoft.com/office/drawing/2014/main" id="{82BA665C-A3B7-4D0E-B961-FB3D9ACCF9F4}"/>
              </a:ext>
            </a:extLst>
          </p:cNvPr>
          <p:cNvSpPr/>
          <p:nvPr/>
        </p:nvSpPr>
        <p:spPr>
          <a:xfrm>
            <a:off x="4999324" y="5842258"/>
            <a:ext cx="253140" cy="405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8" name="Прямоугольник 7">
            <a:extLst>
              <a:ext uri="{FF2B5EF4-FFF2-40B4-BE49-F238E27FC236}">
                <a16:creationId xmlns:a16="http://schemas.microsoft.com/office/drawing/2014/main" id="{C7696EFE-5595-46DA-B3F9-B9AC7A7CA2C8}"/>
              </a:ext>
            </a:extLst>
          </p:cNvPr>
          <p:cNvSpPr/>
          <p:nvPr/>
        </p:nvSpPr>
        <p:spPr>
          <a:xfrm>
            <a:off x="3458143" y="5718530"/>
            <a:ext cx="253140" cy="405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 name="TextBox 4">
            <a:extLst>
              <a:ext uri="{FF2B5EF4-FFF2-40B4-BE49-F238E27FC236}">
                <a16:creationId xmlns:a16="http://schemas.microsoft.com/office/drawing/2014/main" id="{B3991648-E0CF-4E80-9D90-4FA18B0F3CDE}"/>
              </a:ext>
            </a:extLst>
          </p:cNvPr>
          <p:cNvSpPr txBox="1"/>
          <p:nvPr/>
        </p:nvSpPr>
        <p:spPr>
          <a:xfrm>
            <a:off x="7351211" y="4346990"/>
            <a:ext cx="3899585" cy="1569660"/>
          </a:xfrm>
          <a:prstGeom prst="rect">
            <a:avLst/>
          </a:prstGeom>
          <a:noFill/>
        </p:spPr>
        <p:txBody>
          <a:bodyPr wrap="square" rtlCol="0">
            <a:spAutoFit/>
          </a:bodyPr>
          <a:lstStyle/>
          <a:p>
            <a:r>
              <a:rPr lang="en-US" sz="2400" dirty="0"/>
              <a:t>2. Examples of poor markings where the model involved a punch, but this was not in the markup.</a:t>
            </a:r>
            <a:endParaRPr lang="ru-UA" sz="2400" dirty="0"/>
          </a:p>
        </p:txBody>
      </p:sp>
      <p:sp>
        <p:nvSpPr>
          <p:cNvPr id="6" name="TextBox 5">
            <a:extLst>
              <a:ext uri="{FF2B5EF4-FFF2-40B4-BE49-F238E27FC236}">
                <a16:creationId xmlns:a16="http://schemas.microsoft.com/office/drawing/2014/main" id="{013B6FE5-66B8-4966-8454-95D8E2F532C9}"/>
              </a:ext>
            </a:extLst>
          </p:cNvPr>
          <p:cNvSpPr txBox="1"/>
          <p:nvPr/>
        </p:nvSpPr>
        <p:spPr>
          <a:xfrm>
            <a:off x="216976" y="524489"/>
            <a:ext cx="4209249" cy="1477328"/>
          </a:xfrm>
          <a:prstGeom prst="rect">
            <a:avLst/>
          </a:prstGeom>
          <a:noFill/>
        </p:spPr>
        <p:txBody>
          <a:bodyPr wrap="square" rtlCol="0">
            <a:spAutoFit/>
          </a:bodyPr>
          <a:lstStyle/>
          <a:p>
            <a:r>
              <a:rPr lang="en" sz="2400" dirty="0">
                <a:effectLst/>
              </a:rPr>
              <a:t>1. </a:t>
            </a:r>
            <a:r>
              <a:rPr lang="en-US" sz="2400" b="0" i="0" dirty="0">
                <a:solidFill>
                  <a:srgbClr val="000000"/>
                </a:solidFill>
                <a:effectLst/>
              </a:rPr>
              <a:t>Error example of a very weak punch </a:t>
            </a:r>
            <a:r>
              <a:rPr lang="en" sz="2400" dirty="0">
                <a:effectLst/>
              </a:rPr>
              <a:t>(acceleration max less than 2g)</a:t>
            </a:r>
          </a:p>
          <a:p>
            <a:endParaRPr lang="ru-UA" dirty="0"/>
          </a:p>
        </p:txBody>
      </p:sp>
      <p:sp>
        <p:nvSpPr>
          <p:cNvPr id="9" name="Прямоугольник 8">
            <a:extLst>
              <a:ext uri="{FF2B5EF4-FFF2-40B4-BE49-F238E27FC236}">
                <a16:creationId xmlns:a16="http://schemas.microsoft.com/office/drawing/2014/main" id="{241626A5-C3D6-4258-BCE9-BEF474EBB8AB}"/>
              </a:ext>
            </a:extLst>
          </p:cNvPr>
          <p:cNvSpPr/>
          <p:nvPr/>
        </p:nvSpPr>
        <p:spPr>
          <a:xfrm>
            <a:off x="6369803" y="2650210"/>
            <a:ext cx="635431" cy="449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3" name="Прямоугольник 12">
            <a:extLst>
              <a:ext uri="{FF2B5EF4-FFF2-40B4-BE49-F238E27FC236}">
                <a16:creationId xmlns:a16="http://schemas.microsoft.com/office/drawing/2014/main" id="{A10E8134-CD8E-4C71-A0AC-485300F05CB9}"/>
              </a:ext>
            </a:extLst>
          </p:cNvPr>
          <p:cNvSpPr/>
          <p:nvPr/>
        </p:nvSpPr>
        <p:spPr>
          <a:xfrm>
            <a:off x="7625165" y="2650211"/>
            <a:ext cx="480449" cy="462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4" name="Прямоугольник 13">
            <a:extLst>
              <a:ext uri="{FF2B5EF4-FFF2-40B4-BE49-F238E27FC236}">
                <a16:creationId xmlns:a16="http://schemas.microsoft.com/office/drawing/2014/main" id="{D24FA678-F195-4EB9-9C55-2EB4EE4575FE}"/>
              </a:ext>
            </a:extLst>
          </p:cNvPr>
          <p:cNvSpPr/>
          <p:nvPr/>
        </p:nvSpPr>
        <p:spPr>
          <a:xfrm>
            <a:off x="8899171" y="2650209"/>
            <a:ext cx="635431" cy="449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Tree>
    <p:extLst>
      <p:ext uri="{BB962C8B-B14F-4D97-AF65-F5344CB8AC3E}">
        <p14:creationId xmlns:p14="http://schemas.microsoft.com/office/powerpoint/2010/main" val="2695874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21A8C2-4049-4B3F-9CF4-B755786515F8}"/>
              </a:ext>
            </a:extLst>
          </p:cNvPr>
          <p:cNvSpPr>
            <a:spLocks noGrp="1"/>
          </p:cNvSpPr>
          <p:nvPr>
            <p:ph type="title"/>
          </p:nvPr>
        </p:nvSpPr>
        <p:spPr>
          <a:xfrm>
            <a:off x="596347" y="153573"/>
            <a:ext cx="10160000" cy="1143000"/>
          </a:xfrm>
        </p:spPr>
        <p:txBody>
          <a:bodyPr/>
          <a:lstStyle/>
          <a:p>
            <a:pPr algn="ctr"/>
            <a:r>
              <a:rPr lang="en-US" dirty="0">
                <a:solidFill>
                  <a:srgbClr val="C00000"/>
                </a:solidFill>
              </a:rPr>
              <a:t>Combined model</a:t>
            </a:r>
            <a:endParaRPr lang="ru-UA" dirty="0">
              <a:solidFill>
                <a:srgbClr val="C00000"/>
              </a:solidFill>
            </a:endParaRPr>
          </a:p>
        </p:txBody>
      </p:sp>
      <p:sp>
        <p:nvSpPr>
          <p:cNvPr id="4" name="Номер слайда 3">
            <a:extLst>
              <a:ext uri="{FF2B5EF4-FFF2-40B4-BE49-F238E27FC236}">
                <a16:creationId xmlns:a16="http://schemas.microsoft.com/office/drawing/2014/main" id="{2253497F-A0B1-4146-8183-9C5812851CF4}"/>
              </a:ext>
            </a:extLst>
          </p:cNvPr>
          <p:cNvSpPr>
            <a:spLocks noGrp="1"/>
          </p:cNvSpPr>
          <p:nvPr>
            <p:ph type="sldNum" sz="quarter" idx="12"/>
          </p:nvPr>
        </p:nvSpPr>
        <p:spPr/>
        <p:txBody>
          <a:bodyPr/>
          <a:lstStyle/>
          <a:p>
            <a:fld id="{DA5083C2-79AE-4F02-AECF-CD725ADF896B}" type="slidenum">
              <a:rPr lang="ru-RU" smtClean="0"/>
              <a:t>23</a:t>
            </a:fld>
            <a:endParaRPr lang="ru-RU"/>
          </a:p>
        </p:txBody>
      </p:sp>
      <p:sp>
        <p:nvSpPr>
          <p:cNvPr id="5" name="TextBox 4">
            <a:extLst>
              <a:ext uri="{FF2B5EF4-FFF2-40B4-BE49-F238E27FC236}">
                <a16:creationId xmlns:a16="http://schemas.microsoft.com/office/drawing/2014/main" id="{A4015F90-C487-4F69-8136-2E6888F05619}"/>
              </a:ext>
            </a:extLst>
          </p:cNvPr>
          <p:cNvSpPr txBox="1"/>
          <p:nvPr/>
        </p:nvSpPr>
        <p:spPr>
          <a:xfrm>
            <a:off x="348637" y="1134538"/>
            <a:ext cx="10655421" cy="6484211"/>
          </a:xfrm>
          <a:prstGeom prst="rect">
            <a:avLst/>
          </a:prstGeom>
          <a:noFill/>
        </p:spPr>
        <p:txBody>
          <a:bodyPr wrap="square" rtlCol="0">
            <a:spAutoFit/>
          </a:bodyPr>
          <a:lstStyle/>
          <a:p>
            <a:pPr marL="342900" indent="-342900" algn="just">
              <a:lnSpc>
                <a:spcPct val="120000"/>
              </a:lnSpc>
              <a:buClr>
                <a:srgbClr val="C00000"/>
              </a:buClr>
              <a:buFont typeface="Wingdings" panose="05000000000000000000" pitchFamily="2" charset="2"/>
              <a:buChar char="v"/>
            </a:pPr>
            <a:r>
              <a:rPr lang="en-US" sz="2800" dirty="0"/>
              <a:t>    We collect the buckets indicated in the second model in separate punches, list the features for individual punches, and submit them to the first model.
    Problem: if we had a double punch, and the model marked 2 strikes without breaking, then 2 punches pass as one.</a:t>
            </a:r>
          </a:p>
          <a:p>
            <a:pPr marL="342900" indent="-342900" algn="just">
              <a:lnSpc>
                <a:spcPct val="120000"/>
              </a:lnSpc>
              <a:buClr>
                <a:srgbClr val="C00000"/>
              </a:buClr>
              <a:buFont typeface="Wingdings" panose="05000000000000000000" pitchFamily="2" charset="2"/>
              <a:buChar char="v"/>
            </a:pPr>
            <a:r>
              <a:rPr lang="uk-UA" sz="2800" dirty="0"/>
              <a:t>    </a:t>
            </a:r>
            <a:r>
              <a:rPr lang="en-US" sz="2800" dirty="0"/>
              <a:t>In the end, the model takes raw data from 6 channels to the input, and gives detected and classified punches to the output. You can see this in the example on the 24th slide</a:t>
            </a:r>
            <a:r>
              <a:rPr lang="uk-UA" sz="2800" dirty="0"/>
              <a:t>.</a:t>
            </a:r>
          </a:p>
          <a:p>
            <a:pPr algn="just">
              <a:lnSpc>
                <a:spcPct val="120000"/>
              </a:lnSpc>
              <a:buClr>
                <a:srgbClr val="C00000"/>
              </a:buClr>
            </a:pPr>
            <a:r>
              <a:rPr lang="en-US" sz="2400" dirty="0"/>
              <a:t>P.S.</a:t>
            </a:r>
            <a:r>
              <a:rPr lang="uk-UA" sz="2400" dirty="0"/>
              <a:t> </a:t>
            </a:r>
            <a:r>
              <a:rPr lang="en" sz="2400" dirty="0">
                <a:effectLst/>
              </a:rPr>
              <a:t>On the 25-29 slide, examples of the algorithm, above the predict, below the markup.</a:t>
            </a:r>
            <a:endParaRPr lang="uk-UA" sz="2400" dirty="0">
              <a:effectLst/>
            </a:endParaRPr>
          </a:p>
          <a:p>
            <a:pPr algn="just">
              <a:lnSpc>
                <a:spcPct val="120000"/>
              </a:lnSpc>
              <a:buClr>
                <a:srgbClr val="C00000"/>
              </a:buClr>
            </a:pPr>
            <a:r>
              <a:rPr lang="en-US" sz="2400" dirty="0"/>
              <a:t>P.S.S</a:t>
            </a:r>
            <a:r>
              <a:rPr lang="uk-UA" sz="2400" dirty="0"/>
              <a:t>. </a:t>
            </a:r>
            <a:r>
              <a:rPr lang="en" sz="2400" dirty="0">
                <a:effectLst/>
              </a:rPr>
              <a:t>On slide 29, an example of the result for a person with a bad punch technique.</a:t>
            </a:r>
          </a:p>
          <a:p>
            <a:pPr algn="just">
              <a:lnSpc>
                <a:spcPct val="120000"/>
              </a:lnSpc>
              <a:buClr>
                <a:srgbClr val="C00000"/>
              </a:buClr>
            </a:pPr>
            <a:endParaRPr lang="en" sz="2400" dirty="0">
              <a:effectLst/>
              <a:latin typeface="Segoe UI Web (West European)"/>
            </a:endParaRPr>
          </a:p>
          <a:p>
            <a:pPr algn="just">
              <a:lnSpc>
                <a:spcPct val="120000"/>
              </a:lnSpc>
              <a:buClr>
                <a:srgbClr val="C00000"/>
              </a:buClr>
            </a:pPr>
            <a:endParaRPr lang="en-US" sz="2800" dirty="0"/>
          </a:p>
        </p:txBody>
      </p:sp>
    </p:spTree>
    <p:extLst>
      <p:ext uri="{BB962C8B-B14F-4D97-AF65-F5344CB8AC3E}">
        <p14:creationId xmlns:p14="http://schemas.microsoft.com/office/powerpoint/2010/main" val="79249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442E60D1-4D49-4390-9B74-FEEB2C381F2F}"/>
              </a:ext>
            </a:extLst>
          </p:cNvPr>
          <p:cNvSpPr>
            <a:spLocks noGrp="1"/>
          </p:cNvSpPr>
          <p:nvPr>
            <p:ph type="sldNum" sz="quarter" idx="12"/>
          </p:nvPr>
        </p:nvSpPr>
        <p:spPr/>
        <p:txBody>
          <a:bodyPr/>
          <a:lstStyle/>
          <a:p>
            <a:fld id="{DA5083C2-79AE-4F02-AECF-CD725ADF896B}" type="slidenum">
              <a:rPr lang="ru-RU" smtClean="0"/>
              <a:t>24</a:t>
            </a:fld>
            <a:endParaRPr lang="ru-RU"/>
          </a:p>
        </p:txBody>
      </p:sp>
      <p:pic>
        <p:nvPicPr>
          <p:cNvPr id="6" name="Рисунок 5">
            <a:extLst>
              <a:ext uri="{FF2B5EF4-FFF2-40B4-BE49-F238E27FC236}">
                <a16:creationId xmlns:a16="http://schemas.microsoft.com/office/drawing/2014/main" id="{95D4A3AC-EEF7-4F57-B0A6-A3FCBCCBA6D9}"/>
              </a:ext>
            </a:extLst>
          </p:cNvPr>
          <p:cNvPicPr>
            <a:picLocks noChangeAspect="1"/>
          </p:cNvPicPr>
          <p:nvPr/>
        </p:nvPicPr>
        <p:blipFill rotWithShape="1">
          <a:blip r:embed="rId2"/>
          <a:srcRect l="33477" t="38617" r="2066" b="11858"/>
          <a:stretch/>
        </p:blipFill>
        <p:spPr>
          <a:xfrm>
            <a:off x="0" y="1"/>
            <a:ext cx="11264348" cy="3429000"/>
          </a:xfrm>
          <a:prstGeom prst="rect">
            <a:avLst/>
          </a:prstGeom>
        </p:spPr>
      </p:pic>
      <p:pic>
        <p:nvPicPr>
          <p:cNvPr id="10" name="Рисунок 9">
            <a:extLst>
              <a:ext uri="{FF2B5EF4-FFF2-40B4-BE49-F238E27FC236}">
                <a16:creationId xmlns:a16="http://schemas.microsoft.com/office/drawing/2014/main" id="{7E02F03C-839E-4500-8DA9-C8F8E2CDE201}"/>
              </a:ext>
            </a:extLst>
          </p:cNvPr>
          <p:cNvPicPr>
            <a:picLocks noChangeAspect="1"/>
          </p:cNvPicPr>
          <p:nvPr/>
        </p:nvPicPr>
        <p:blipFill rotWithShape="1">
          <a:blip r:embed="rId3"/>
          <a:srcRect l="33370" t="37288" r="1631" b="12687"/>
          <a:stretch/>
        </p:blipFill>
        <p:spPr>
          <a:xfrm>
            <a:off x="0" y="3428999"/>
            <a:ext cx="11264348" cy="3429000"/>
          </a:xfrm>
          <a:prstGeom prst="rect">
            <a:avLst/>
          </a:prstGeom>
        </p:spPr>
      </p:pic>
    </p:spTree>
    <p:extLst>
      <p:ext uri="{BB962C8B-B14F-4D97-AF65-F5344CB8AC3E}">
        <p14:creationId xmlns:p14="http://schemas.microsoft.com/office/powerpoint/2010/main" val="2146439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5C42E9-C2C0-4630-AF7E-D41B9A6296E3}"/>
              </a:ext>
            </a:extLst>
          </p:cNvPr>
          <p:cNvSpPr>
            <a:spLocks noGrp="1"/>
          </p:cNvSpPr>
          <p:nvPr>
            <p:ph type="title"/>
          </p:nvPr>
        </p:nvSpPr>
        <p:spPr/>
        <p:txBody>
          <a:bodyPr/>
          <a:lstStyle/>
          <a:p>
            <a:endParaRPr lang="ru-UA"/>
          </a:p>
        </p:txBody>
      </p:sp>
      <p:sp>
        <p:nvSpPr>
          <p:cNvPr id="3" name="Объект 2">
            <a:extLst>
              <a:ext uri="{FF2B5EF4-FFF2-40B4-BE49-F238E27FC236}">
                <a16:creationId xmlns:a16="http://schemas.microsoft.com/office/drawing/2014/main" id="{F93E4405-8BC2-4A6C-A6C6-8968A1321D58}"/>
              </a:ext>
            </a:extLst>
          </p:cNvPr>
          <p:cNvSpPr>
            <a:spLocks noGrp="1"/>
          </p:cNvSpPr>
          <p:nvPr>
            <p:ph idx="1"/>
          </p:nvPr>
        </p:nvSpPr>
        <p:spPr/>
        <p:txBody>
          <a:bodyPr/>
          <a:lstStyle/>
          <a:p>
            <a:endParaRPr lang="ru-UA"/>
          </a:p>
        </p:txBody>
      </p:sp>
      <p:sp>
        <p:nvSpPr>
          <p:cNvPr id="4" name="Номер слайда 3">
            <a:extLst>
              <a:ext uri="{FF2B5EF4-FFF2-40B4-BE49-F238E27FC236}">
                <a16:creationId xmlns:a16="http://schemas.microsoft.com/office/drawing/2014/main" id="{2E774554-BBAC-4090-87F9-0F3B5B2CDA1A}"/>
              </a:ext>
            </a:extLst>
          </p:cNvPr>
          <p:cNvSpPr>
            <a:spLocks noGrp="1"/>
          </p:cNvSpPr>
          <p:nvPr>
            <p:ph type="sldNum" sz="quarter" idx="12"/>
          </p:nvPr>
        </p:nvSpPr>
        <p:spPr/>
        <p:txBody>
          <a:bodyPr/>
          <a:lstStyle/>
          <a:p>
            <a:fld id="{DA5083C2-79AE-4F02-AECF-CD725ADF896B}" type="slidenum">
              <a:rPr lang="ru-RU" smtClean="0"/>
              <a:t>25</a:t>
            </a:fld>
            <a:endParaRPr lang="ru-RU"/>
          </a:p>
        </p:txBody>
      </p:sp>
      <p:pic>
        <p:nvPicPr>
          <p:cNvPr id="6" name="Рисунок 5">
            <a:extLst>
              <a:ext uri="{FF2B5EF4-FFF2-40B4-BE49-F238E27FC236}">
                <a16:creationId xmlns:a16="http://schemas.microsoft.com/office/drawing/2014/main" id="{10AD4CED-9861-44E9-A04F-C72D1FDB534C}"/>
              </a:ext>
            </a:extLst>
          </p:cNvPr>
          <p:cNvPicPr>
            <a:picLocks noChangeAspect="1"/>
          </p:cNvPicPr>
          <p:nvPr/>
        </p:nvPicPr>
        <p:blipFill rotWithShape="1">
          <a:blip r:embed="rId2"/>
          <a:srcRect l="29782" t="37868" r="2282" b="11833"/>
          <a:stretch/>
        </p:blipFill>
        <p:spPr>
          <a:xfrm>
            <a:off x="0" y="3429000"/>
            <a:ext cx="11251096" cy="3429000"/>
          </a:xfrm>
          <a:prstGeom prst="rect">
            <a:avLst/>
          </a:prstGeom>
        </p:spPr>
      </p:pic>
      <p:pic>
        <p:nvPicPr>
          <p:cNvPr id="8" name="Рисунок 7">
            <a:extLst>
              <a:ext uri="{FF2B5EF4-FFF2-40B4-BE49-F238E27FC236}">
                <a16:creationId xmlns:a16="http://schemas.microsoft.com/office/drawing/2014/main" id="{DC76E0DC-9CBE-4130-8F92-DE61F1825001}"/>
              </a:ext>
            </a:extLst>
          </p:cNvPr>
          <p:cNvPicPr>
            <a:picLocks noChangeAspect="1"/>
          </p:cNvPicPr>
          <p:nvPr/>
        </p:nvPicPr>
        <p:blipFill rotWithShape="1">
          <a:blip r:embed="rId3"/>
          <a:srcRect l="30217" t="29966" r="2717" b="17614"/>
          <a:stretch/>
        </p:blipFill>
        <p:spPr>
          <a:xfrm>
            <a:off x="0" y="0"/>
            <a:ext cx="11251096" cy="3429000"/>
          </a:xfrm>
          <a:prstGeom prst="rect">
            <a:avLst/>
          </a:prstGeom>
        </p:spPr>
      </p:pic>
      <p:sp>
        <p:nvSpPr>
          <p:cNvPr id="9" name="Прямоугольник 8">
            <a:extLst>
              <a:ext uri="{FF2B5EF4-FFF2-40B4-BE49-F238E27FC236}">
                <a16:creationId xmlns:a16="http://schemas.microsoft.com/office/drawing/2014/main" id="{9F1E04F9-2C9E-486B-BE05-D16771748943}"/>
              </a:ext>
            </a:extLst>
          </p:cNvPr>
          <p:cNvSpPr/>
          <p:nvPr/>
        </p:nvSpPr>
        <p:spPr>
          <a:xfrm>
            <a:off x="4055165" y="1722783"/>
            <a:ext cx="463826" cy="1378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12" name="Прямоугольник 11">
            <a:extLst>
              <a:ext uri="{FF2B5EF4-FFF2-40B4-BE49-F238E27FC236}">
                <a16:creationId xmlns:a16="http://schemas.microsoft.com/office/drawing/2014/main" id="{830FFBDC-3723-4FF3-B452-E50A5B77A408}"/>
              </a:ext>
            </a:extLst>
          </p:cNvPr>
          <p:cNvSpPr/>
          <p:nvPr/>
        </p:nvSpPr>
        <p:spPr>
          <a:xfrm>
            <a:off x="8673547" y="819806"/>
            <a:ext cx="463826" cy="2151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13" name="Прямоугольник 12">
            <a:extLst>
              <a:ext uri="{FF2B5EF4-FFF2-40B4-BE49-F238E27FC236}">
                <a16:creationId xmlns:a16="http://schemas.microsoft.com/office/drawing/2014/main" id="{42B1D78A-B5B0-46DE-A55D-55F270B67BD1}"/>
              </a:ext>
            </a:extLst>
          </p:cNvPr>
          <p:cNvSpPr/>
          <p:nvPr/>
        </p:nvSpPr>
        <p:spPr>
          <a:xfrm>
            <a:off x="5088834" y="274638"/>
            <a:ext cx="265044" cy="26971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4" name="Прямоугольник 13">
            <a:extLst>
              <a:ext uri="{FF2B5EF4-FFF2-40B4-BE49-F238E27FC236}">
                <a16:creationId xmlns:a16="http://schemas.microsoft.com/office/drawing/2014/main" id="{2C0468AD-7318-4348-86BD-A5AA4F935C80}"/>
              </a:ext>
            </a:extLst>
          </p:cNvPr>
          <p:cNvSpPr/>
          <p:nvPr/>
        </p:nvSpPr>
        <p:spPr>
          <a:xfrm>
            <a:off x="8017563" y="251619"/>
            <a:ext cx="265044" cy="26971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Tree>
    <p:extLst>
      <p:ext uri="{BB962C8B-B14F-4D97-AF65-F5344CB8AC3E}">
        <p14:creationId xmlns:p14="http://schemas.microsoft.com/office/powerpoint/2010/main" val="211698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CB3D8D-E562-49EB-87A0-19FD0CA4AE9C}"/>
              </a:ext>
            </a:extLst>
          </p:cNvPr>
          <p:cNvSpPr>
            <a:spLocks noGrp="1"/>
          </p:cNvSpPr>
          <p:nvPr>
            <p:ph type="title"/>
          </p:nvPr>
        </p:nvSpPr>
        <p:spPr/>
        <p:txBody>
          <a:bodyPr/>
          <a:lstStyle/>
          <a:p>
            <a:endParaRPr lang="ru-UA"/>
          </a:p>
        </p:txBody>
      </p:sp>
      <p:sp>
        <p:nvSpPr>
          <p:cNvPr id="3" name="Объект 2">
            <a:extLst>
              <a:ext uri="{FF2B5EF4-FFF2-40B4-BE49-F238E27FC236}">
                <a16:creationId xmlns:a16="http://schemas.microsoft.com/office/drawing/2014/main" id="{0AAF7A3C-526D-4F49-941C-D958C04BE041}"/>
              </a:ext>
            </a:extLst>
          </p:cNvPr>
          <p:cNvSpPr>
            <a:spLocks noGrp="1"/>
          </p:cNvSpPr>
          <p:nvPr>
            <p:ph idx="1"/>
          </p:nvPr>
        </p:nvSpPr>
        <p:spPr/>
        <p:txBody>
          <a:bodyPr/>
          <a:lstStyle/>
          <a:p>
            <a:endParaRPr lang="ru-UA" dirty="0"/>
          </a:p>
        </p:txBody>
      </p:sp>
      <p:sp>
        <p:nvSpPr>
          <p:cNvPr id="4" name="Номер слайда 3">
            <a:extLst>
              <a:ext uri="{FF2B5EF4-FFF2-40B4-BE49-F238E27FC236}">
                <a16:creationId xmlns:a16="http://schemas.microsoft.com/office/drawing/2014/main" id="{55984611-9A1D-47DB-AEBA-CD5A4E92EB31}"/>
              </a:ext>
            </a:extLst>
          </p:cNvPr>
          <p:cNvSpPr>
            <a:spLocks noGrp="1"/>
          </p:cNvSpPr>
          <p:nvPr>
            <p:ph type="sldNum" sz="quarter" idx="12"/>
          </p:nvPr>
        </p:nvSpPr>
        <p:spPr/>
        <p:txBody>
          <a:bodyPr/>
          <a:lstStyle/>
          <a:p>
            <a:fld id="{DA5083C2-79AE-4F02-AECF-CD725ADF896B}" type="slidenum">
              <a:rPr lang="ru-RU" smtClean="0"/>
              <a:t>26</a:t>
            </a:fld>
            <a:endParaRPr lang="ru-RU"/>
          </a:p>
        </p:txBody>
      </p:sp>
      <p:pic>
        <p:nvPicPr>
          <p:cNvPr id="6" name="Рисунок 5">
            <a:extLst>
              <a:ext uri="{FF2B5EF4-FFF2-40B4-BE49-F238E27FC236}">
                <a16:creationId xmlns:a16="http://schemas.microsoft.com/office/drawing/2014/main" id="{6B7326DE-419F-4648-85CE-4EB7693BBFC9}"/>
              </a:ext>
            </a:extLst>
          </p:cNvPr>
          <p:cNvPicPr>
            <a:picLocks noChangeAspect="1"/>
          </p:cNvPicPr>
          <p:nvPr/>
        </p:nvPicPr>
        <p:blipFill rotWithShape="1">
          <a:blip r:embed="rId2"/>
          <a:srcRect l="30109" t="33035" r="1739" b="14186"/>
          <a:stretch/>
        </p:blipFill>
        <p:spPr>
          <a:xfrm>
            <a:off x="0" y="1"/>
            <a:ext cx="11264348" cy="3429000"/>
          </a:xfrm>
          <a:prstGeom prst="rect">
            <a:avLst/>
          </a:prstGeom>
        </p:spPr>
      </p:pic>
      <p:pic>
        <p:nvPicPr>
          <p:cNvPr id="8" name="Рисунок 7">
            <a:extLst>
              <a:ext uri="{FF2B5EF4-FFF2-40B4-BE49-F238E27FC236}">
                <a16:creationId xmlns:a16="http://schemas.microsoft.com/office/drawing/2014/main" id="{F84D384C-910A-4809-9E08-24AC3A8A3034}"/>
              </a:ext>
            </a:extLst>
          </p:cNvPr>
          <p:cNvPicPr>
            <a:picLocks noChangeAspect="1"/>
          </p:cNvPicPr>
          <p:nvPr/>
        </p:nvPicPr>
        <p:blipFill rotWithShape="1">
          <a:blip r:embed="rId3"/>
          <a:srcRect l="33044" t="29966" r="2065" b="17614"/>
          <a:stretch/>
        </p:blipFill>
        <p:spPr>
          <a:xfrm>
            <a:off x="-1" y="3428999"/>
            <a:ext cx="11264347" cy="3429000"/>
          </a:xfrm>
          <a:prstGeom prst="rect">
            <a:avLst/>
          </a:prstGeom>
        </p:spPr>
      </p:pic>
      <p:sp>
        <p:nvSpPr>
          <p:cNvPr id="9" name="Прямоугольник 8">
            <a:extLst>
              <a:ext uri="{FF2B5EF4-FFF2-40B4-BE49-F238E27FC236}">
                <a16:creationId xmlns:a16="http://schemas.microsoft.com/office/drawing/2014/main" id="{B6405234-D7B0-4EE9-9E39-7B5449A4672F}"/>
              </a:ext>
            </a:extLst>
          </p:cNvPr>
          <p:cNvSpPr/>
          <p:nvPr/>
        </p:nvSpPr>
        <p:spPr>
          <a:xfrm>
            <a:off x="6559826" y="160338"/>
            <a:ext cx="265044" cy="26971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0" name="Прямоугольник 9">
            <a:extLst>
              <a:ext uri="{FF2B5EF4-FFF2-40B4-BE49-F238E27FC236}">
                <a16:creationId xmlns:a16="http://schemas.microsoft.com/office/drawing/2014/main" id="{B5F53890-5443-49C9-A3BC-8DFAEF5BE78F}"/>
              </a:ext>
            </a:extLst>
          </p:cNvPr>
          <p:cNvSpPr/>
          <p:nvPr/>
        </p:nvSpPr>
        <p:spPr>
          <a:xfrm>
            <a:off x="8399669" y="216488"/>
            <a:ext cx="265044" cy="26971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1" name="Прямоугольник 10">
            <a:extLst>
              <a:ext uri="{FF2B5EF4-FFF2-40B4-BE49-F238E27FC236}">
                <a16:creationId xmlns:a16="http://schemas.microsoft.com/office/drawing/2014/main" id="{E01E50D8-DADD-4693-A90C-682565289315}"/>
              </a:ext>
            </a:extLst>
          </p:cNvPr>
          <p:cNvSpPr/>
          <p:nvPr/>
        </p:nvSpPr>
        <p:spPr>
          <a:xfrm>
            <a:off x="4468192" y="274638"/>
            <a:ext cx="516835" cy="26971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Tree>
    <p:extLst>
      <p:ext uri="{BB962C8B-B14F-4D97-AF65-F5344CB8AC3E}">
        <p14:creationId xmlns:p14="http://schemas.microsoft.com/office/powerpoint/2010/main" val="99160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6A922-9C19-421F-BF0A-8127743F9C15}"/>
              </a:ext>
            </a:extLst>
          </p:cNvPr>
          <p:cNvSpPr>
            <a:spLocks noGrp="1"/>
          </p:cNvSpPr>
          <p:nvPr>
            <p:ph type="title"/>
          </p:nvPr>
        </p:nvSpPr>
        <p:spPr/>
        <p:txBody>
          <a:bodyPr/>
          <a:lstStyle/>
          <a:p>
            <a:endParaRPr lang="ru-UA"/>
          </a:p>
        </p:txBody>
      </p:sp>
      <p:sp>
        <p:nvSpPr>
          <p:cNvPr id="3" name="Объект 2">
            <a:extLst>
              <a:ext uri="{FF2B5EF4-FFF2-40B4-BE49-F238E27FC236}">
                <a16:creationId xmlns:a16="http://schemas.microsoft.com/office/drawing/2014/main" id="{F9994E8F-7F86-476D-92F7-6D447D8B9844}"/>
              </a:ext>
            </a:extLst>
          </p:cNvPr>
          <p:cNvSpPr>
            <a:spLocks noGrp="1"/>
          </p:cNvSpPr>
          <p:nvPr>
            <p:ph idx="1"/>
          </p:nvPr>
        </p:nvSpPr>
        <p:spPr/>
        <p:txBody>
          <a:bodyPr/>
          <a:lstStyle/>
          <a:p>
            <a:endParaRPr lang="ru-UA"/>
          </a:p>
        </p:txBody>
      </p:sp>
      <p:sp>
        <p:nvSpPr>
          <p:cNvPr id="4" name="Номер слайда 3">
            <a:extLst>
              <a:ext uri="{FF2B5EF4-FFF2-40B4-BE49-F238E27FC236}">
                <a16:creationId xmlns:a16="http://schemas.microsoft.com/office/drawing/2014/main" id="{D0AE5DBB-F911-49F5-9BDB-24FC0CE86D02}"/>
              </a:ext>
            </a:extLst>
          </p:cNvPr>
          <p:cNvSpPr>
            <a:spLocks noGrp="1"/>
          </p:cNvSpPr>
          <p:nvPr>
            <p:ph type="sldNum" sz="quarter" idx="12"/>
          </p:nvPr>
        </p:nvSpPr>
        <p:spPr/>
        <p:txBody>
          <a:bodyPr/>
          <a:lstStyle/>
          <a:p>
            <a:fld id="{DA5083C2-79AE-4F02-AECF-CD725ADF896B}" type="slidenum">
              <a:rPr lang="ru-RU" smtClean="0"/>
              <a:t>27</a:t>
            </a:fld>
            <a:endParaRPr lang="ru-RU"/>
          </a:p>
        </p:txBody>
      </p:sp>
      <p:pic>
        <p:nvPicPr>
          <p:cNvPr id="5" name="Рисунок 4">
            <a:extLst>
              <a:ext uri="{FF2B5EF4-FFF2-40B4-BE49-F238E27FC236}">
                <a16:creationId xmlns:a16="http://schemas.microsoft.com/office/drawing/2014/main" id="{C7C46DC4-40BD-448D-91A5-92B0816B3A5B}"/>
              </a:ext>
            </a:extLst>
          </p:cNvPr>
          <p:cNvPicPr>
            <a:picLocks noChangeAspect="1"/>
          </p:cNvPicPr>
          <p:nvPr/>
        </p:nvPicPr>
        <p:blipFill rotWithShape="1">
          <a:blip r:embed="rId2"/>
          <a:srcRect l="33370" t="37288" r="1631" b="12687"/>
          <a:stretch/>
        </p:blipFill>
        <p:spPr>
          <a:xfrm>
            <a:off x="0" y="3429000"/>
            <a:ext cx="11264348" cy="3429000"/>
          </a:xfrm>
          <a:prstGeom prst="rect">
            <a:avLst/>
          </a:prstGeom>
        </p:spPr>
      </p:pic>
      <p:pic>
        <p:nvPicPr>
          <p:cNvPr id="7" name="Рисунок 6">
            <a:extLst>
              <a:ext uri="{FF2B5EF4-FFF2-40B4-BE49-F238E27FC236}">
                <a16:creationId xmlns:a16="http://schemas.microsoft.com/office/drawing/2014/main" id="{74577DD2-6F68-46A8-9363-75D0510F1C66}"/>
              </a:ext>
            </a:extLst>
          </p:cNvPr>
          <p:cNvPicPr>
            <a:picLocks noChangeAspect="1"/>
          </p:cNvPicPr>
          <p:nvPr/>
        </p:nvPicPr>
        <p:blipFill rotWithShape="1">
          <a:blip r:embed="rId3"/>
          <a:srcRect l="34131" t="33035" r="2282" b="13606"/>
          <a:stretch/>
        </p:blipFill>
        <p:spPr>
          <a:xfrm>
            <a:off x="114852" y="0"/>
            <a:ext cx="11149496" cy="3429000"/>
          </a:xfrm>
          <a:prstGeom prst="rect">
            <a:avLst/>
          </a:prstGeom>
        </p:spPr>
      </p:pic>
      <p:sp>
        <p:nvSpPr>
          <p:cNvPr id="8" name="Прямоугольник 7">
            <a:extLst>
              <a:ext uri="{FF2B5EF4-FFF2-40B4-BE49-F238E27FC236}">
                <a16:creationId xmlns:a16="http://schemas.microsoft.com/office/drawing/2014/main" id="{679A6F91-E951-400A-BAEC-1E5BED134EAC}"/>
              </a:ext>
            </a:extLst>
          </p:cNvPr>
          <p:cNvSpPr/>
          <p:nvPr/>
        </p:nvSpPr>
        <p:spPr>
          <a:xfrm>
            <a:off x="4468192" y="742122"/>
            <a:ext cx="368851"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Tree>
    <p:extLst>
      <p:ext uri="{BB962C8B-B14F-4D97-AF65-F5344CB8AC3E}">
        <p14:creationId xmlns:p14="http://schemas.microsoft.com/office/powerpoint/2010/main" val="86173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DA3236-F063-4CAD-A173-316255199090}"/>
              </a:ext>
            </a:extLst>
          </p:cNvPr>
          <p:cNvSpPr>
            <a:spLocks noGrp="1"/>
          </p:cNvSpPr>
          <p:nvPr>
            <p:ph type="title"/>
          </p:nvPr>
        </p:nvSpPr>
        <p:spPr/>
        <p:txBody>
          <a:bodyPr/>
          <a:lstStyle/>
          <a:p>
            <a:endParaRPr lang="ru-UA"/>
          </a:p>
        </p:txBody>
      </p:sp>
      <p:sp>
        <p:nvSpPr>
          <p:cNvPr id="3" name="Объект 2">
            <a:extLst>
              <a:ext uri="{FF2B5EF4-FFF2-40B4-BE49-F238E27FC236}">
                <a16:creationId xmlns:a16="http://schemas.microsoft.com/office/drawing/2014/main" id="{AB90E16A-5A4E-45F4-B37C-EEBAEAF4C64B}"/>
              </a:ext>
            </a:extLst>
          </p:cNvPr>
          <p:cNvSpPr>
            <a:spLocks noGrp="1"/>
          </p:cNvSpPr>
          <p:nvPr>
            <p:ph idx="1"/>
          </p:nvPr>
        </p:nvSpPr>
        <p:spPr/>
        <p:txBody>
          <a:bodyPr/>
          <a:lstStyle/>
          <a:p>
            <a:endParaRPr lang="ru-UA"/>
          </a:p>
        </p:txBody>
      </p:sp>
      <p:sp>
        <p:nvSpPr>
          <p:cNvPr id="4" name="Номер слайда 3">
            <a:extLst>
              <a:ext uri="{FF2B5EF4-FFF2-40B4-BE49-F238E27FC236}">
                <a16:creationId xmlns:a16="http://schemas.microsoft.com/office/drawing/2014/main" id="{29236C03-08A0-494F-9E76-76D5E5B66325}"/>
              </a:ext>
            </a:extLst>
          </p:cNvPr>
          <p:cNvSpPr>
            <a:spLocks noGrp="1"/>
          </p:cNvSpPr>
          <p:nvPr>
            <p:ph type="sldNum" sz="quarter" idx="12"/>
          </p:nvPr>
        </p:nvSpPr>
        <p:spPr/>
        <p:txBody>
          <a:bodyPr/>
          <a:lstStyle/>
          <a:p>
            <a:fld id="{DA5083C2-79AE-4F02-AECF-CD725ADF896B}" type="slidenum">
              <a:rPr lang="ru-RU" smtClean="0"/>
              <a:t>28</a:t>
            </a:fld>
            <a:endParaRPr lang="ru-RU"/>
          </a:p>
        </p:txBody>
      </p:sp>
      <p:pic>
        <p:nvPicPr>
          <p:cNvPr id="6" name="Рисунок 5">
            <a:extLst>
              <a:ext uri="{FF2B5EF4-FFF2-40B4-BE49-F238E27FC236}">
                <a16:creationId xmlns:a16="http://schemas.microsoft.com/office/drawing/2014/main" id="{877DF430-C09E-4299-9E24-7F9AD6838622}"/>
              </a:ext>
            </a:extLst>
          </p:cNvPr>
          <p:cNvPicPr>
            <a:picLocks noChangeAspect="1"/>
          </p:cNvPicPr>
          <p:nvPr/>
        </p:nvPicPr>
        <p:blipFill rotWithShape="1">
          <a:blip r:embed="rId2"/>
          <a:srcRect l="32935" t="34195" r="1630" b="11833"/>
          <a:stretch/>
        </p:blipFill>
        <p:spPr>
          <a:xfrm>
            <a:off x="0" y="1"/>
            <a:ext cx="11277600" cy="3429000"/>
          </a:xfrm>
          <a:prstGeom prst="rect">
            <a:avLst/>
          </a:prstGeom>
        </p:spPr>
      </p:pic>
      <p:pic>
        <p:nvPicPr>
          <p:cNvPr id="8" name="Рисунок 7">
            <a:extLst>
              <a:ext uri="{FF2B5EF4-FFF2-40B4-BE49-F238E27FC236}">
                <a16:creationId xmlns:a16="http://schemas.microsoft.com/office/drawing/2014/main" id="{8562CB7C-2B35-4296-8820-36C4ED3D910C}"/>
              </a:ext>
            </a:extLst>
          </p:cNvPr>
          <p:cNvPicPr>
            <a:picLocks noChangeAspect="1"/>
          </p:cNvPicPr>
          <p:nvPr/>
        </p:nvPicPr>
        <p:blipFill rotWithShape="1">
          <a:blip r:embed="rId3"/>
          <a:srcRect l="33044" t="35935" r="1848" b="14040"/>
          <a:stretch/>
        </p:blipFill>
        <p:spPr>
          <a:xfrm>
            <a:off x="-1" y="3429000"/>
            <a:ext cx="11277599" cy="3429000"/>
          </a:xfrm>
          <a:prstGeom prst="rect">
            <a:avLst/>
          </a:prstGeom>
        </p:spPr>
      </p:pic>
    </p:spTree>
    <p:extLst>
      <p:ext uri="{BB962C8B-B14F-4D97-AF65-F5344CB8AC3E}">
        <p14:creationId xmlns:p14="http://schemas.microsoft.com/office/powerpoint/2010/main" val="3317297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AC8F8-1CDF-4061-ACCA-6894293BD2F0}"/>
              </a:ext>
            </a:extLst>
          </p:cNvPr>
          <p:cNvSpPr>
            <a:spLocks noGrp="1"/>
          </p:cNvSpPr>
          <p:nvPr>
            <p:ph type="title"/>
          </p:nvPr>
        </p:nvSpPr>
        <p:spPr/>
        <p:txBody>
          <a:bodyPr/>
          <a:lstStyle/>
          <a:p>
            <a:endParaRPr lang="ru-UA"/>
          </a:p>
        </p:txBody>
      </p:sp>
      <p:pic>
        <p:nvPicPr>
          <p:cNvPr id="8" name="Объект 7">
            <a:extLst>
              <a:ext uri="{FF2B5EF4-FFF2-40B4-BE49-F238E27FC236}">
                <a16:creationId xmlns:a16="http://schemas.microsoft.com/office/drawing/2014/main" id="{48F40088-726D-44FA-8E81-BBAC276CA241}"/>
              </a:ext>
            </a:extLst>
          </p:cNvPr>
          <p:cNvPicPr>
            <a:picLocks noGrp="1" noChangeAspect="1"/>
          </p:cNvPicPr>
          <p:nvPr>
            <p:ph idx="1"/>
          </p:nvPr>
        </p:nvPicPr>
        <p:blipFill rotWithShape="1">
          <a:blip r:embed="rId2"/>
          <a:srcRect l="33877" t="30821" r="2054" b="15437"/>
          <a:stretch/>
        </p:blipFill>
        <p:spPr>
          <a:xfrm>
            <a:off x="0" y="3313043"/>
            <a:ext cx="11375716" cy="3544957"/>
          </a:xfrm>
        </p:spPr>
      </p:pic>
      <p:sp>
        <p:nvSpPr>
          <p:cNvPr id="4" name="Номер слайда 3">
            <a:extLst>
              <a:ext uri="{FF2B5EF4-FFF2-40B4-BE49-F238E27FC236}">
                <a16:creationId xmlns:a16="http://schemas.microsoft.com/office/drawing/2014/main" id="{4822F5F0-9C65-439D-B456-96E510E5B171}"/>
              </a:ext>
            </a:extLst>
          </p:cNvPr>
          <p:cNvSpPr>
            <a:spLocks noGrp="1"/>
          </p:cNvSpPr>
          <p:nvPr>
            <p:ph type="sldNum" sz="quarter" idx="12"/>
          </p:nvPr>
        </p:nvSpPr>
        <p:spPr/>
        <p:txBody>
          <a:bodyPr/>
          <a:lstStyle/>
          <a:p>
            <a:fld id="{DA5083C2-79AE-4F02-AECF-CD725ADF896B}" type="slidenum">
              <a:rPr lang="ru-RU" smtClean="0"/>
              <a:t>29</a:t>
            </a:fld>
            <a:endParaRPr lang="ru-RU"/>
          </a:p>
        </p:txBody>
      </p:sp>
      <p:pic>
        <p:nvPicPr>
          <p:cNvPr id="6" name="Рисунок 5">
            <a:extLst>
              <a:ext uri="{FF2B5EF4-FFF2-40B4-BE49-F238E27FC236}">
                <a16:creationId xmlns:a16="http://schemas.microsoft.com/office/drawing/2014/main" id="{2BA7D8CF-85BC-492F-9C58-75A5E7F2BD6D}"/>
              </a:ext>
            </a:extLst>
          </p:cNvPr>
          <p:cNvPicPr>
            <a:picLocks noChangeAspect="1"/>
          </p:cNvPicPr>
          <p:nvPr/>
        </p:nvPicPr>
        <p:blipFill rotWithShape="1">
          <a:blip r:embed="rId3"/>
          <a:srcRect l="32827" t="32647" r="1739" b="13606"/>
          <a:stretch/>
        </p:blipFill>
        <p:spPr>
          <a:xfrm>
            <a:off x="-1" y="0"/>
            <a:ext cx="11375717" cy="3313043"/>
          </a:xfrm>
          <a:prstGeom prst="rect">
            <a:avLst/>
          </a:prstGeom>
        </p:spPr>
      </p:pic>
      <p:sp>
        <p:nvSpPr>
          <p:cNvPr id="9" name="Прямоугольник 8">
            <a:extLst>
              <a:ext uri="{FF2B5EF4-FFF2-40B4-BE49-F238E27FC236}">
                <a16:creationId xmlns:a16="http://schemas.microsoft.com/office/drawing/2014/main" id="{57DA7C93-2788-48ED-B875-D6959614999A}"/>
              </a:ext>
            </a:extLst>
          </p:cNvPr>
          <p:cNvSpPr/>
          <p:nvPr/>
        </p:nvSpPr>
        <p:spPr>
          <a:xfrm>
            <a:off x="1711739" y="577436"/>
            <a:ext cx="368851"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0" name="Прямоугольник 9">
            <a:extLst>
              <a:ext uri="{FF2B5EF4-FFF2-40B4-BE49-F238E27FC236}">
                <a16:creationId xmlns:a16="http://schemas.microsoft.com/office/drawing/2014/main" id="{6DEC5D40-CC61-4975-8362-5F520035D365}"/>
              </a:ext>
            </a:extLst>
          </p:cNvPr>
          <p:cNvSpPr/>
          <p:nvPr/>
        </p:nvSpPr>
        <p:spPr>
          <a:xfrm>
            <a:off x="2464904" y="495299"/>
            <a:ext cx="477079"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1" name="Прямоугольник 10">
            <a:extLst>
              <a:ext uri="{FF2B5EF4-FFF2-40B4-BE49-F238E27FC236}">
                <a16:creationId xmlns:a16="http://schemas.microsoft.com/office/drawing/2014/main" id="{F289A560-079C-4A7A-81FD-245770E9EDBF}"/>
              </a:ext>
            </a:extLst>
          </p:cNvPr>
          <p:cNvSpPr/>
          <p:nvPr/>
        </p:nvSpPr>
        <p:spPr>
          <a:xfrm>
            <a:off x="4097131" y="302799"/>
            <a:ext cx="700156"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2" name="Прямоугольник 11">
            <a:extLst>
              <a:ext uri="{FF2B5EF4-FFF2-40B4-BE49-F238E27FC236}">
                <a16:creationId xmlns:a16="http://schemas.microsoft.com/office/drawing/2014/main" id="{45A13034-8FB5-423E-A692-C9BBB42E01FD}"/>
              </a:ext>
            </a:extLst>
          </p:cNvPr>
          <p:cNvSpPr/>
          <p:nvPr/>
        </p:nvSpPr>
        <p:spPr>
          <a:xfrm>
            <a:off x="3464510" y="395565"/>
            <a:ext cx="368851"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3" name="Прямоугольник 12">
            <a:extLst>
              <a:ext uri="{FF2B5EF4-FFF2-40B4-BE49-F238E27FC236}">
                <a16:creationId xmlns:a16="http://schemas.microsoft.com/office/drawing/2014/main" id="{4E12E89C-7F38-431B-9F26-A14AF16D365C}"/>
              </a:ext>
            </a:extLst>
          </p:cNvPr>
          <p:cNvSpPr/>
          <p:nvPr/>
        </p:nvSpPr>
        <p:spPr>
          <a:xfrm>
            <a:off x="6019161" y="495299"/>
            <a:ext cx="185530"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4" name="Прямоугольник 13">
            <a:extLst>
              <a:ext uri="{FF2B5EF4-FFF2-40B4-BE49-F238E27FC236}">
                <a16:creationId xmlns:a16="http://schemas.microsoft.com/office/drawing/2014/main" id="{47806950-8D07-488D-9A18-04E0D8D26616}"/>
              </a:ext>
            </a:extLst>
          </p:cNvPr>
          <p:cNvSpPr/>
          <p:nvPr/>
        </p:nvSpPr>
        <p:spPr>
          <a:xfrm>
            <a:off x="6983087" y="274638"/>
            <a:ext cx="185530"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5" name="Прямоугольник 14">
            <a:extLst>
              <a:ext uri="{FF2B5EF4-FFF2-40B4-BE49-F238E27FC236}">
                <a16:creationId xmlns:a16="http://schemas.microsoft.com/office/drawing/2014/main" id="{981D2F0D-F5CD-4A51-AEB0-23B9324D08B8}"/>
              </a:ext>
            </a:extLst>
          </p:cNvPr>
          <p:cNvSpPr/>
          <p:nvPr/>
        </p:nvSpPr>
        <p:spPr>
          <a:xfrm>
            <a:off x="8944830" y="395565"/>
            <a:ext cx="185530"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6" name="Прямоугольник 15">
            <a:extLst>
              <a:ext uri="{FF2B5EF4-FFF2-40B4-BE49-F238E27FC236}">
                <a16:creationId xmlns:a16="http://schemas.microsoft.com/office/drawing/2014/main" id="{01DE2E5E-A76F-4AE0-9DAC-C0EAB06AE5F4}"/>
              </a:ext>
            </a:extLst>
          </p:cNvPr>
          <p:cNvSpPr/>
          <p:nvPr/>
        </p:nvSpPr>
        <p:spPr>
          <a:xfrm>
            <a:off x="7739800" y="529085"/>
            <a:ext cx="185530"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
        <p:nvSpPr>
          <p:cNvPr id="17" name="Прямоугольник 16">
            <a:extLst>
              <a:ext uri="{FF2B5EF4-FFF2-40B4-BE49-F238E27FC236}">
                <a16:creationId xmlns:a16="http://schemas.microsoft.com/office/drawing/2014/main" id="{C5922D5C-A489-403D-8D98-D7B353423808}"/>
              </a:ext>
            </a:extLst>
          </p:cNvPr>
          <p:cNvSpPr/>
          <p:nvPr/>
        </p:nvSpPr>
        <p:spPr>
          <a:xfrm>
            <a:off x="7988479" y="701379"/>
            <a:ext cx="185530" cy="22296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solidFill>
                <a:srgbClr val="00B050"/>
              </a:solidFill>
            </a:endParaRPr>
          </a:p>
        </p:txBody>
      </p:sp>
    </p:spTree>
    <p:extLst>
      <p:ext uri="{BB962C8B-B14F-4D97-AF65-F5344CB8AC3E}">
        <p14:creationId xmlns:p14="http://schemas.microsoft.com/office/powerpoint/2010/main" val="328019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1EAA1F09-312A-40DB-99CF-BFCC85971800}"/>
              </a:ext>
            </a:extLst>
          </p:cNvPr>
          <p:cNvSpPr>
            <a:spLocks noGrp="1"/>
          </p:cNvSpPr>
          <p:nvPr>
            <p:ph type="sldNum" sz="quarter" idx="12"/>
          </p:nvPr>
        </p:nvSpPr>
        <p:spPr/>
        <p:txBody>
          <a:bodyPr/>
          <a:lstStyle/>
          <a:p>
            <a:fld id="{DA5083C2-79AE-4F02-AECF-CD725ADF896B}" type="slidenum">
              <a:rPr lang="ru-RU" smtClean="0"/>
              <a:t>3</a:t>
            </a:fld>
            <a:endParaRPr lang="ru-RU"/>
          </a:p>
        </p:txBody>
      </p:sp>
      <p:sp>
        <p:nvSpPr>
          <p:cNvPr id="5" name="Заголовок 1">
            <a:extLst>
              <a:ext uri="{FF2B5EF4-FFF2-40B4-BE49-F238E27FC236}">
                <a16:creationId xmlns:a16="http://schemas.microsoft.com/office/drawing/2014/main" id="{E4FAA03A-E16B-477E-B039-32E001EC955D}"/>
              </a:ext>
            </a:extLst>
          </p:cNvPr>
          <p:cNvSpPr txBox="1">
            <a:spLocks/>
          </p:cNvSpPr>
          <p:nvPr/>
        </p:nvSpPr>
        <p:spPr>
          <a:xfrm>
            <a:off x="499165" y="33708"/>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Problem analysis </a:t>
            </a:r>
            <a:endParaRPr lang="uk-UA" sz="4800" dirty="0">
              <a:solidFill>
                <a:srgbClr val="C00000"/>
              </a:solidFill>
            </a:endParaRPr>
          </a:p>
        </p:txBody>
      </p:sp>
      <p:pic>
        <p:nvPicPr>
          <p:cNvPr id="8" name="Объект 7">
            <a:extLst>
              <a:ext uri="{FF2B5EF4-FFF2-40B4-BE49-F238E27FC236}">
                <a16:creationId xmlns:a16="http://schemas.microsoft.com/office/drawing/2014/main" id="{D2EB66D6-64EA-4C60-818A-103E4D47CE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07895" y="1176708"/>
            <a:ext cx="2169422" cy="2614853"/>
          </a:xfrm>
        </p:spPr>
      </p:pic>
      <p:pic>
        <p:nvPicPr>
          <p:cNvPr id="11" name="Рисунок 10">
            <a:extLst>
              <a:ext uri="{FF2B5EF4-FFF2-40B4-BE49-F238E27FC236}">
                <a16:creationId xmlns:a16="http://schemas.microsoft.com/office/drawing/2014/main" id="{42627BB0-2356-46F6-8CE7-A030F73DA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374" y="1176710"/>
            <a:ext cx="2748111" cy="2614854"/>
          </a:xfrm>
          <a:prstGeom prst="rect">
            <a:avLst/>
          </a:prstGeom>
        </p:spPr>
      </p:pic>
      <p:pic>
        <p:nvPicPr>
          <p:cNvPr id="14" name="Рисунок 13">
            <a:extLst>
              <a:ext uri="{FF2B5EF4-FFF2-40B4-BE49-F238E27FC236}">
                <a16:creationId xmlns:a16="http://schemas.microsoft.com/office/drawing/2014/main" id="{24197EDA-0198-4C92-A138-734A6F3F6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6257" y="1176708"/>
            <a:ext cx="2590866" cy="2614855"/>
          </a:xfrm>
          <a:prstGeom prst="rect">
            <a:avLst/>
          </a:prstGeom>
        </p:spPr>
      </p:pic>
      <p:sp>
        <p:nvSpPr>
          <p:cNvPr id="15" name="TextBox 14">
            <a:extLst>
              <a:ext uri="{FF2B5EF4-FFF2-40B4-BE49-F238E27FC236}">
                <a16:creationId xmlns:a16="http://schemas.microsoft.com/office/drawing/2014/main" id="{516C96A4-9E83-4144-82B6-C4E5968A94ED}"/>
              </a:ext>
            </a:extLst>
          </p:cNvPr>
          <p:cNvSpPr txBox="1"/>
          <p:nvPr/>
        </p:nvSpPr>
        <p:spPr>
          <a:xfrm>
            <a:off x="1293046" y="3791561"/>
            <a:ext cx="1616765" cy="646331"/>
          </a:xfrm>
          <a:prstGeom prst="rect">
            <a:avLst/>
          </a:prstGeom>
          <a:noFill/>
        </p:spPr>
        <p:txBody>
          <a:bodyPr wrap="square" rtlCol="0">
            <a:spAutoFit/>
          </a:bodyPr>
          <a:lstStyle/>
          <a:p>
            <a:pPr algn="ctr"/>
            <a:r>
              <a:rPr lang="en-US" dirty="0"/>
              <a:t>Jab
</a:t>
            </a:r>
            <a:endParaRPr lang="ru-UA" dirty="0"/>
          </a:p>
        </p:txBody>
      </p:sp>
      <p:sp>
        <p:nvSpPr>
          <p:cNvPr id="16" name="TextBox 15">
            <a:extLst>
              <a:ext uri="{FF2B5EF4-FFF2-40B4-BE49-F238E27FC236}">
                <a16:creationId xmlns:a16="http://schemas.microsoft.com/office/drawing/2014/main" id="{D848BC6E-8F79-41DF-89A8-56F76BBDFD05}"/>
              </a:ext>
            </a:extLst>
          </p:cNvPr>
          <p:cNvSpPr txBox="1"/>
          <p:nvPr/>
        </p:nvSpPr>
        <p:spPr>
          <a:xfrm>
            <a:off x="4857694" y="3791561"/>
            <a:ext cx="1616765" cy="646331"/>
          </a:xfrm>
          <a:prstGeom prst="rect">
            <a:avLst/>
          </a:prstGeom>
          <a:noFill/>
        </p:spPr>
        <p:txBody>
          <a:bodyPr wrap="square" rtlCol="0">
            <a:spAutoFit/>
          </a:bodyPr>
          <a:lstStyle/>
          <a:p>
            <a:pPr algn="ctr"/>
            <a:r>
              <a:rPr lang="en-US" dirty="0"/>
              <a:t>Uppercut
</a:t>
            </a:r>
            <a:endParaRPr lang="ru-UA" dirty="0"/>
          </a:p>
        </p:txBody>
      </p:sp>
      <p:sp>
        <p:nvSpPr>
          <p:cNvPr id="17" name="TextBox 16">
            <a:extLst>
              <a:ext uri="{FF2B5EF4-FFF2-40B4-BE49-F238E27FC236}">
                <a16:creationId xmlns:a16="http://schemas.microsoft.com/office/drawing/2014/main" id="{9527E723-4A82-4E89-BF04-58C6E1DE7164}"/>
              </a:ext>
            </a:extLst>
          </p:cNvPr>
          <p:cNvSpPr txBox="1"/>
          <p:nvPr/>
        </p:nvSpPr>
        <p:spPr>
          <a:xfrm>
            <a:off x="8184223" y="3791561"/>
            <a:ext cx="1616765" cy="646331"/>
          </a:xfrm>
          <a:prstGeom prst="rect">
            <a:avLst/>
          </a:prstGeom>
          <a:noFill/>
        </p:spPr>
        <p:txBody>
          <a:bodyPr wrap="square" rtlCol="0">
            <a:spAutoFit/>
          </a:bodyPr>
          <a:lstStyle/>
          <a:p>
            <a:pPr algn="ctr"/>
            <a:r>
              <a:rPr lang="en-US" dirty="0"/>
              <a:t>Hook
</a:t>
            </a:r>
            <a:endParaRPr lang="ru-UA" dirty="0"/>
          </a:p>
        </p:txBody>
      </p:sp>
      <p:sp>
        <p:nvSpPr>
          <p:cNvPr id="19" name="TextBox 18">
            <a:extLst>
              <a:ext uri="{FF2B5EF4-FFF2-40B4-BE49-F238E27FC236}">
                <a16:creationId xmlns:a16="http://schemas.microsoft.com/office/drawing/2014/main" id="{D78E4C4F-A55A-46A7-B01A-BB484CE2CA8C}"/>
              </a:ext>
            </a:extLst>
          </p:cNvPr>
          <p:cNvSpPr txBox="1"/>
          <p:nvPr/>
        </p:nvSpPr>
        <p:spPr>
          <a:xfrm>
            <a:off x="327386" y="4157796"/>
            <a:ext cx="10728607" cy="2677656"/>
          </a:xfrm>
          <a:prstGeom prst="rect">
            <a:avLst/>
          </a:prstGeom>
          <a:noFill/>
        </p:spPr>
        <p:txBody>
          <a:bodyPr wrap="square" rtlCol="0">
            <a:spAutoFit/>
          </a:bodyPr>
          <a:lstStyle/>
          <a:p>
            <a:r>
              <a:rPr lang="en-US" sz="2400" b="0" i="0" dirty="0">
                <a:solidFill>
                  <a:srgbClr val="000000"/>
                </a:solidFill>
                <a:effectLst/>
              </a:rPr>
              <a:t>Assumption: Each punch type has a unique movement technique </a:t>
            </a:r>
            <a:r>
              <a:rPr lang="en-US" sz="2400" dirty="0"/>
              <a:t>=&gt; </a:t>
            </a:r>
            <a:r>
              <a:rPr lang="en-US" sz="2400" b="0" i="0" dirty="0">
                <a:solidFill>
                  <a:srgbClr val="000000"/>
                </a:solidFill>
                <a:effectLst/>
              </a:rPr>
              <a:t>Thus, there must be a dependence on the angle of rotation and range of these angles during the certain punch</a:t>
            </a:r>
            <a:r>
              <a:rPr lang="en-US" sz="2400" dirty="0"/>
              <a:t> =&gt; Add gyroscope to sensors
</a:t>
            </a:r>
            <a:endParaRPr lang="uk-UA" sz="2400" dirty="0"/>
          </a:p>
          <a:p>
            <a:r>
              <a:rPr lang="en-US" sz="2400" b="0" i="0" dirty="0">
                <a:solidFill>
                  <a:srgbClr val="000000"/>
                </a:solidFill>
                <a:effectLst/>
              </a:rPr>
              <a:t>I decided to break down into the model into two parts. First one will classify the punches, the second one will detect them in signal.</a:t>
            </a:r>
            <a:r>
              <a:rPr lang="en-US" sz="2400" dirty="0"/>
              <a:t>
</a:t>
            </a:r>
            <a:endParaRPr lang="ru-UA" sz="2400" dirty="0"/>
          </a:p>
        </p:txBody>
      </p:sp>
    </p:spTree>
    <p:extLst>
      <p:ext uri="{BB962C8B-B14F-4D97-AF65-F5344CB8AC3E}">
        <p14:creationId xmlns:p14="http://schemas.microsoft.com/office/powerpoint/2010/main" val="4017204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A384C-244F-4F61-89A4-92E3517E4234}"/>
              </a:ext>
            </a:extLst>
          </p:cNvPr>
          <p:cNvSpPr>
            <a:spLocks noGrp="1"/>
          </p:cNvSpPr>
          <p:nvPr>
            <p:ph type="title"/>
          </p:nvPr>
        </p:nvSpPr>
        <p:spPr>
          <a:xfrm>
            <a:off x="609599" y="0"/>
            <a:ext cx="10160000" cy="1143000"/>
          </a:xfrm>
        </p:spPr>
        <p:txBody>
          <a:bodyPr/>
          <a:lstStyle/>
          <a:p>
            <a:pPr algn="ctr"/>
            <a:r>
              <a:rPr lang="en-US" dirty="0">
                <a:solidFill>
                  <a:srgbClr val="C00000"/>
                </a:solidFill>
              </a:rPr>
              <a:t>Conclusion</a:t>
            </a:r>
            <a:endParaRPr lang="ru-UA" dirty="0">
              <a:solidFill>
                <a:srgbClr val="C00000"/>
              </a:solidFill>
            </a:endParaRPr>
          </a:p>
        </p:txBody>
      </p:sp>
      <p:sp>
        <p:nvSpPr>
          <p:cNvPr id="3" name="Объект 2">
            <a:extLst>
              <a:ext uri="{FF2B5EF4-FFF2-40B4-BE49-F238E27FC236}">
                <a16:creationId xmlns:a16="http://schemas.microsoft.com/office/drawing/2014/main" id="{0E3CD43B-0932-472D-8CF3-2A5BEF64F069}"/>
              </a:ext>
            </a:extLst>
          </p:cNvPr>
          <p:cNvSpPr>
            <a:spLocks noGrp="1"/>
          </p:cNvSpPr>
          <p:nvPr>
            <p:ph idx="1"/>
          </p:nvPr>
        </p:nvSpPr>
        <p:spPr>
          <a:xfrm>
            <a:off x="454990" y="1106557"/>
            <a:ext cx="10469217" cy="5751443"/>
          </a:xfrm>
        </p:spPr>
        <p:txBody>
          <a:bodyPr>
            <a:normAutofit lnSpcReduction="10000"/>
          </a:bodyPr>
          <a:lstStyle/>
          <a:p>
            <a:pPr>
              <a:lnSpc>
                <a:spcPct val="110000"/>
              </a:lnSpc>
            </a:pPr>
            <a:r>
              <a:rPr lang="en-US" sz="2800" dirty="0"/>
              <a:t>A model that can classify the boxers punches of during a training fight was created.
For that, data of about 800 beats and 15 minutes of combat were collected using an accelerometer and a gyroscope.
Two well-functioning models have been created, the first classifies the blows, and the second detects them in the record.
After that, they were combined into one model that performed its task well, but with a slightly lower result than the components of the model (accuracy = 0.84, precision = 0.98, recall = 0.97). </a:t>
            </a:r>
            <a:endParaRPr lang="ru-RU" sz="2800" dirty="0"/>
          </a:p>
          <a:p>
            <a:pPr>
              <a:lnSpc>
                <a:spcPct val="110000"/>
              </a:lnSpc>
            </a:pPr>
            <a:r>
              <a:rPr lang="en-US" sz="2800" dirty="0"/>
              <a:t>The deterioration in model running can be explained by the mixing of the shocks stat features because of the non-ideal clipping of the shocks by the second model.</a:t>
            </a:r>
            <a:endParaRPr lang="uk-UA" sz="2800" dirty="0"/>
          </a:p>
          <a:p>
            <a:endParaRPr lang="ru-RU" dirty="0"/>
          </a:p>
          <a:p>
            <a:endParaRPr lang="ru-UA" dirty="0"/>
          </a:p>
        </p:txBody>
      </p:sp>
      <p:sp>
        <p:nvSpPr>
          <p:cNvPr id="4" name="Номер слайда 3">
            <a:extLst>
              <a:ext uri="{FF2B5EF4-FFF2-40B4-BE49-F238E27FC236}">
                <a16:creationId xmlns:a16="http://schemas.microsoft.com/office/drawing/2014/main" id="{D0F3BAE3-982B-4F58-98F3-B775B8048E91}"/>
              </a:ext>
            </a:extLst>
          </p:cNvPr>
          <p:cNvSpPr>
            <a:spLocks noGrp="1"/>
          </p:cNvSpPr>
          <p:nvPr>
            <p:ph type="sldNum" sz="quarter" idx="12"/>
          </p:nvPr>
        </p:nvSpPr>
        <p:spPr/>
        <p:txBody>
          <a:bodyPr/>
          <a:lstStyle/>
          <a:p>
            <a:fld id="{DA5083C2-79AE-4F02-AECF-CD725ADF896B}" type="slidenum">
              <a:rPr lang="ru-RU" smtClean="0"/>
              <a:t>30</a:t>
            </a:fld>
            <a:endParaRPr lang="ru-RU"/>
          </a:p>
        </p:txBody>
      </p:sp>
    </p:spTree>
    <p:extLst>
      <p:ext uri="{BB962C8B-B14F-4D97-AF65-F5344CB8AC3E}">
        <p14:creationId xmlns:p14="http://schemas.microsoft.com/office/powerpoint/2010/main" val="20323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16000" y="2857500"/>
            <a:ext cx="10160000" cy="1143000"/>
          </a:xfrm>
        </p:spPr>
        <p:txBody>
          <a:bodyPr/>
          <a:lstStyle/>
          <a:p>
            <a:pPr marL="114300" algn="ctr"/>
            <a:r>
              <a:rPr lang="en-US" sz="5400" dirty="0">
                <a:solidFill>
                  <a:schemeClr val="accent1"/>
                </a:solidFill>
              </a:rPr>
              <a:t>Thank you for your attention!!!</a:t>
            </a:r>
            <a:endParaRPr lang="ru-RU" sz="5400" dirty="0">
              <a:solidFill>
                <a:schemeClr val="accent1"/>
              </a:solidFill>
            </a:endParaRPr>
          </a:p>
        </p:txBody>
      </p:sp>
      <p:sp>
        <p:nvSpPr>
          <p:cNvPr id="4" name="Номер слайда 3"/>
          <p:cNvSpPr>
            <a:spLocks noGrp="1"/>
          </p:cNvSpPr>
          <p:nvPr>
            <p:ph type="sldNum" sz="quarter" idx="12"/>
          </p:nvPr>
        </p:nvSpPr>
        <p:spPr/>
        <p:txBody>
          <a:bodyPr/>
          <a:lstStyle/>
          <a:p>
            <a:fld id="{DA5083C2-79AE-4F02-AECF-CD725ADF896B}" type="slidenum">
              <a:rPr lang="ru-RU" smtClean="0"/>
              <a:t>31</a:t>
            </a:fld>
            <a:endParaRPr lang="ru-RU"/>
          </a:p>
        </p:txBody>
      </p:sp>
    </p:spTree>
    <p:extLst>
      <p:ext uri="{BB962C8B-B14F-4D97-AF65-F5344CB8AC3E}">
        <p14:creationId xmlns:p14="http://schemas.microsoft.com/office/powerpoint/2010/main" val="409560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B831D-14A0-497E-ACA4-084E785D971A}"/>
              </a:ext>
            </a:extLst>
          </p:cNvPr>
          <p:cNvSpPr>
            <a:spLocks noGrp="1"/>
          </p:cNvSpPr>
          <p:nvPr>
            <p:ph type="title"/>
          </p:nvPr>
        </p:nvSpPr>
        <p:spPr>
          <a:xfrm>
            <a:off x="2428112" y="101439"/>
            <a:ext cx="10160000" cy="1143000"/>
          </a:xfrm>
        </p:spPr>
        <p:txBody>
          <a:bodyPr/>
          <a:lstStyle/>
          <a:p>
            <a:pPr algn="ctr"/>
            <a:r>
              <a:rPr lang="en-US" dirty="0">
                <a:solidFill>
                  <a:srgbClr val="C00000"/>
                </a:solidFill>
              </a:rPr>
              <a:t>Data collection</a:t>
            </a:r>
            <a:endParaRPr lang="ru-UA" dirty="0">
              <a:solidFill>
                <a:srgbClr val="C00000"/>
              </a:solidFill>
            </a:endParaRPr>
          </a:p>
        </p:txBody>
      </p:sp>
      <p:sp>
        <p:nvSpPr>
          <p:cNvPr id="3" name="Объект 2">
            <a:extLst>
              <a:ext uri="{FF2B5EF4-FFF2-40B4-BE49-F238E27FC236}">
                <a16:creationId xmlns:a16="http://schemas.microsoft.com/office/drawing/2014/main" id="{4ADE0E9B-F535-4571-97F5-E35A0DF69214}"/>
              </a:ext>
            </a:extLst>
          </p:cNvPr>
          <p:cNvSpPr>
            <a:spLocks noGrp="1"/>
          </p:cNvSpPr>
          <p:nvPr>
            <p:ph idx="1"/>
          </p:nvPr>
        </p:nvSpPr>
        <p:spPr>
          <a:xfrm>
            <a:off x="4312887" y="1190762"/>
            <a:ext cx="6898451" cy="5334967"/>
          </a:xfrm>
        </p:spPr>
        <p:txBody>
          <a:bodyPr>
            <a:normAutofit/>
          </a:bodyPr>
          <a:lstStyle/>
          <a:p>
            <a:r>
              <a:rPr lang="en-US" dirty="0"/>
              <a:t>Sensors: Accelerometer and Gyroscope in the phone (</a:t>
            </a:r>
            <a:r>
              <a:rPr lang="en-US" dirty="0">
                <a:solidFill>
                  <a:srgbClr val="00B050"/>
                </a:solidFill>
              </a:rPr>
              <a:t>accuracy</a:t>
            </a:r>
            <a:r>
              <a:rPr lang="en-US" dirty="0"/>
              <a:t>, </a:t>
            </a:r>
            <a:r>
              <a:rPr lang="en-US" dirty="0">
                <a:solidFill>
                  <a:srgbClr val="00B050"/>
                </a:solidFill>
              </a:rPr>
              <a:t>frequency</a:t>
            </a:r>
            <a:r>
              <a:rPr lang="en-US" dirty="0"/>
              <a:t> and </a:t>
            </a:r>
            <a:r>
              <a:rPr lang="en-US" dirty="0">
                <a:solidFill>
                  <a:srgbClr val="FF0000"/>
                </a:solidFill>
              </a:rPr>
              <a:t>measurement area</a:t>
            </a:r>
            <a:r>
              <a:rPr lang="en-US" dirty="0"/>
              <a:t>)</a:t>
            </a:r>
            <a:endParaRPr lang="uk-UA" dirty="0"/>
          </a:p>
          <a:p>
            <a:r>
              <a:rPr lang="en-US" dirty="0"/>
              <a:t>Position: in the hand, perpendicular to the fingers, the screen towards you, the camera towards the thumb.</a:t>
            </a:r>
            <a:endParaRPr lang="uk-UA" dirty="0"/>
          </a:p>
          <a:p>
            <a:r>
              <a:rPr lang="en-US" dirty="0"/>
              <a:t>9 (7+2</a:t>
            </a:r>
            <a:r>
              <a:rPr lang="uk-UA" dirty="0"/>
              <a:t> </a:t>
            </a:r>
            <a:r>
              <a:rPr lang="en-US" dirty="0"/>
              <a:t>only test) professional fighters with a well placed punch in the data collection.</a:t>
            </a:r>
          </a:p>
          <a:p>
            <a:r>
              <a:rPr lang="en-US" dirty="0"/>
              <a:t>There are 2 types of records:</a:t>
            </a:r>
          </a:p>
          <a:p>
            <a:pPr marL="754380" lvl="1" indent="-342900">
              <a:buClr>
                <a:srgbClr val="C00000"/>
              </a:buClr>
              <a:buFont typeface="+mj-lt"/>
              <a:buAutoNum type="arabicPeriod"/>
            </a:pPr>
            <a:r>
              <a:rPr lang="en-US" sz="1800" dirty="0"/>
              <a:t>Systems of successive separate clean strokes of different speeds and made by different hands.</a:t>
            </a:r>
          </a:p>
          <a:p>
            <a:pPr marL="754380" lvl="1" indent="-342900">
              <a:buClr>
                <a:srgbClr val="C00000"/>
              </a:buClr>
              <a:buFont typeface="+mj-lt"/>
              <a:buAutoNum type="arabicPeriod"/>
            </a:pPr>
            <a:r>
              <a:rPr lang="en-US" sz="1800" dirty="0"/>
              <a:t>A shadow fight in which boxers could </a:t>
            </a:r>
            <a:r>
              <a:rPr lang="en-US" sz="1800" b="0" i="0" dirty="0">
                <a:solidFill>
                  <a:srgbClr val="000000"/>
                </a:solidFill>
                <a:effectLst/>
              </a:rPr>
              <a:t>move freely, use counters and parry</a:t>
            </a:r>
            <a:r>
              <a:rPr lang="en-US" sz="1800" dirty="0"/>
              <a:t>, only 3 types of punches could be used</a:t>
            </a:r>
          </a:p>
          <a:p>
            <a:r>
              <a:rPr lang="en-US" dirty="0"/>
              <a:t>A total of 33 recordings (550 punches) of the first type, 15 recordings (12 min, 250 punches) of the second type were collected.</a:t>
            </a:r>
            <a:endParaRPr lang="uk-UA" dirty="0"/>
          </a:p>
        </p:txBody>
      </p:sp>
      <p:sp>
        <p:nvSpPr>
          <p:cNvPr id="4" name="Номер слайда 3">
            <a:extLst>
              <a:ext uri="{FF2B5EF4-FFF2-40B4-BE49-F238E27FC236}">
                <a16:creationId xmlns:a16="http://schemas.microsoft.com/office/drawing/2014/main" id="{D64F1C1A-14C9-4928-9282-11A8C38A41D3}"/>
              </a:ext>
            </a:extLst>
          </p:cNvPr>
          <p:cNvSpPr>
            <a:spLocks noGrp="1"/>
          </p:cNvSpPr>
          <p:nvPr>
            <p:ph type="sldNum" sz="quarter" idx="12"/>
          </p:nvPr>
        </p:nvSpPr>
        <p:spPr/>
        <p:txBody>
          <a:bodyPr/>
          <a:lstStyle/>
          <a:p>
            <a:fld id="{DA5083C2-79AE-4F02-AECF-CD725ADF896B}" type="slidenum">
              <a:rPr lang="ru-RU" smtClean="0"/>
              <a:t>4</a:t>
            </a:fld>
            <a:endParaRPr lang="ru-RU"/>
          </a:p>
        </p:txBody>
      </p:sp>
      <p:pic>
        <p:nvPicPr>
          <p:cNvPr id="5" name="document_5381951217138148336">
            <a:hlinkClick r:id="" action="ppaction://media"/>
            <a:extLst>
              <a:ext uri="{FF2B5EF4-FFF2-40B4-BE49-F238E27FC236}">
                <a16:creationId xmlns:a16="http://schemas.microsoft.com/office/drawing/2014/main" id="{E2DAC1EF-D729-4F53-9DC4-2A649179B5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5090" y="381927"/>
            <a:ext cx="3326045" cy="5912969"/>
          </a:xfrm>
          <a:prstGeom prst="rect">
            <a:avLst/>
          </a:prstGeom>
        </p:spPr>
      </p:pic>
      <p:sp>
        <p:nvSpPr>
          <p:cNvPr id="6" name="TextBox 5">
            <a:extLst>
              <a:ext uri="{FF2B5EF4-FFF2-40B4-BE49-F238E27FC236}">
                <a16:creationId xmlns:a16="http://schemas.microsoft.com/office/drawing/2014/main" id="{1F05AE44-9607-467E-A0E3-F753EC798443}"/>
              </a:ext>
            </a:extLst>
          </p:cNvPr>
          <p:cNvSpPr txBox="1"/>
          <p:nvPr/>
        </p:nvSpPr>
        <p:spPr>
          <a:xfrm>
            <a:off x="543338" y="6294896"/>
            <a:ext cx="4068417" cy="461665"/>
          </a:xfrm>
          <a:prstGeom prst="rect">
            <a:avLst/>
          </a:prstGeom>
          <a:noFill/>
        </p:spPr>
        <p:txBody>
          <a:bodyPr wrap="square" rtlCol="0">
            <a:spAutoFit/>
          </a:bodyPr>
          <a:lstStyle/>
          <a:p>
            <a:r>
              <a:rPr lang="en-US" sz="2400" dirty="0"/>
              <a:t>Example of the training fight</a:t>
            </a:r>
            <a:endParaRPr lang="ru-UA" sz="2400" dirty="0"/>
          </a:p>
        </p:txBody>
      </p:sp>
    </p:spTree>
    <p:extLst>
      <p:ext uri="{BB962C8B-B14F-4D97-AF65-F5344CB8AC3E}">
        <p14:creationId xmlns:p14="http://schemas.microsoft.com/office/powerpoint/2010/main" val="341510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1EAA1F09-312A-40DB-99CF-BFCC85971800}"/>
              </a:ext>
            </a:extLst>
          </p:cNvPr>
          <p:cNvSpPr>
            <a:spLocks noGrp="1"/>
          </p:cNvSpPr>
          <p:nvPr>
            <p:ph type="sldNum" sz="quarter" idx="12"/>
          </p:nvPr>
        </p:nvSpPr>
        <p:spPr/>
        <p:txBody>
          <a:bodyPr/>
          <a:lstStyle/>
          <a:p>
            <a:fld id="{DA5083C2-79AE-4F02-AECF-CD725ADF896B}" type="slidenum">
              <a:rPr lang="ru-RU" smtClean="0"/>
              <a:t>5</a:t>
            </a:fld>
            <a:endParaRPr lang="ru-RU"/>
          </a:p>
        </p:txBody>
      </p:sp>
      <p:sp>
        <p:nvSpPr>
          <p:cNvPr id="5" name="Заголовок 1">
            <a:extLst>
              <a:ext uri="{FF2B5EF4-FFF2-40B4-BE49-F238E27FC236}">
                <a16:creationId xmlns:a16="http://schemas.microsoft.com/office/drawing/2014/main" id="{E4FAA03A-E16B-477E-B039-32E001EC955D}"/>
              </a:ext>
            </a:extLst>
          </p:cNvPr>
          <p:cNvSpPr txBox="1">
            <a:spLocks/>
          </p:cNvSpPr>
          <p:nvPr/>
        </p:nvSpPr>
        <p:spPr>
          <a:xfrm>
            <a:off x="4156765" y="5804961"/>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Data analysis </a:t>
            </a:r>
            <a:endParaRPr lang="uk-UA" sz="4800" dirty="0">
              <a:solidFill>
                <a:srgbClr val="C00000"/>
              </a:solidFill>
            </a:endParaRPr>
          </a:p>
        </p:txBody>
      </p:sp>
      <p:pic>
        <p:nvPicPr>
          <p:cNvPr id="7" name="Рисунок 6">
            <a:extLst>
              <a:ext uri="{FF2B5EF4-FFF2-40B4-BE49-F238E27FC236}">
                <a16:creationId xmlns:a16="http://schemas.microsoft.com/office/drawing/2014/main" id="{7808B59B-4E23-410F-8CD7-574B35B86603}"/>
              </a:ext>
            </a:extLst>
          </p:cNvPr>
          <p:cNvPicPr>
            <a:picLocks noChangeAspect="1"/>
          </p:cNvPicPr>
          <p:nvPr/>
        </p:nvPicPr>
        <p:blipFill rotWithShape="1">
          <a:blip r:embed="rId2"/>
          <a:srcRect l="29783" t="30909" r="1957" b="8192"/>
          <a:stretch/>
        </p:blipFill>
        <p:spPr>
          <a:xfrm>
            <a:off x="0" y="0"/>
            <a:ext cx="12192000" cy="5486400"/>
          </a:xfrm>
          <a:prstGeom prst="rect">
            <a:avLst/>
          </a:prstGeom>
        </p:spPr>
      </p:pic>
      <p:sp>
        <p:nvSpPr>
          <p:cNvPr id="8" name="TextBox 7">
            <a:extLst>
              <a:ext uri="{FF2B5EF4-FFF2-40B4-BE49-F238E27FC236}">
                <a16:creationId xmlns:a16="http://schemas.microsoft.com/office/drawing/2014/main" id="{37DBD705-898B-4FA8-8913-FFCB29512A9A}"/>
              </a:ext>
            </a:extLst>
          </p:cNvPr>
          <p:cNvSpPr txBox="1"/>
          <p:nvPr/>
        </p:nvSpPr>
        <p:spPr>
          <a:xfrm>
            <a:off x="622854" y="5558716"/>
            <a:ext cx="8733181" cy="1200329"/>
          </a:xfrm>
          <a:prstGeom prst="rect">
            <a:avLst/>
          </a:prstGeom>
          <a:noFill/>
        </p:spPr>
        <p:txBody>
          <a:bodyPr wrap="square" rtlCol="0">
            <a:spAutoFit/>
          </a:bodyPr>
          <a:lstStyle/>
          <a:p>
            <a:r>
              <a:rPr lang="en-US" sz="2400" dirty="0"/>
              <a:t>We have a stable frequency of the sensor in the selected range. </a:t>
            </a:r>
          </a:p>
          <a:p>
            <a:r>
              <a:rPr lang="en-US" sz="2400" dirty="0"/>
              <a:t>Max deviation +-2 Hz.
</a:t>
            </a:r>
            <a:endParaRPr lang="ru-UA" sz="2400" dirty="0"/>
          </a:p>
        </p:txBody>
      </p:sp>
    </p:spTree>
    <p:extLst>
      <p:ext uri="{BB962C8B-B14F-4D97-AF65-F5344CB8AC3E}">
        <p14:creationId xmlns:p14="http://schemas.microsoft.com/office/powerpoint/2010/main" val="384453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A47A10-0D94-4F46-803A-C0F1EB692D8A}"/>
              </a:ext>
            </a:extLst>
          </p:cNvPr>
          <p:cNvSpPr>
            <a:spLocks noGrp="1"/>
          </p:cNvSpPr>
          <p:nvPr>
            <p:ph type="title"/>
          </p:nvPr>
        </p:nvSpPr>
        <p:spPr/>
        <p:txBody>
          <a:bodyPr/>
          <a:lstStyle/>
          <a:p>
            <a:endParaRPr lang="ru-UA"/>
          </a:p>
        </p:txBody>
      </p:sp>
      <p:sp>
        <p:nvSpPr>
          <p:cNvPr id="4" name="Номер слайда 3">
            <a:extLst>
              <a:ext uri="{FF2B5EF4-FFF2-40B4-BE49-F238E27FC236}">
                <a16:creationId xmlns:a16="http://schemas.microsoft.com/office/drawing/2014/main" id="{1000DA02-371E-4D64-9D64-EA86094175B9}"/>
              </a:ext>
            </a:extLst>
          </p:cNvPr>
          <p:cNvSpPr>
            <a:spLocks noGrp="1"/>
          </p:cNvSpPr>
          <p:nvPr>
            <p:ph type="sldNum" sz="quarter" idx="12"/>
          </p:nvPr>
        </p:nvSpPr>
        <p:spPr/>
        <p:txBody>
          <a:bodyPr/>
          <a:lstStyle/>
          <a:p>
            <a:fld id="{DA5083C2-79AE-4F02-AECF-CD725ADF896B}" type="slidenum">
              <a:rPr lang="ru-RU" smtClean="0"/>
              <a:t>6</a:t>
            </a:fld>
            <a:endParaRPr lang="ru-RU"/>
          </a:p>
        </p:txBody>
      </p:sp>
      <p:pic>
        <p:nvPicPr>
          <p:cNvPr id="6" name="Рисунок 5">
            <a:extLst>
              <a:ext uri="{FF2B5EF4-FFF2-40B4-BE49-F238E27FC236}">
                <a16:creationId xmlns:a16="http://schemas.microsoft.com/office/drawing/2014/main" id="{CC8EF7BA-8C50-438B-87D0-554915E6BD58}"/>
              </a:ext>
            </a:extLst>
          </p:cNvPr>
          <p:cNvPicPr>
            <a:picLocks noChangeAspect="1"/>
          </p:cNvPicPr>
          <p:nvPr/>
        </p:nvPicPr>
        <p:blipFill rotWithShape="1">
          <a:blip r:embed="rId2"/>
          <a:srcRect l="30435" t="29966" r="1957" b="8192"/>
          <a:stretch/>
        </p:blipFill>
        <p:spPr>
          <a:xfrm>
            <a:off x="0" y="0"/>
            <a:ext cx="11264348" cy="5792924"/>
          </a:xfrm>
          <a:prstGeom prst="rect">
            <a:avLst/>
          </a:prstGeom>
        </p:spPr>
      </p:pic>
      <p:sp>
        <p:nvSpPr>
          <p:cNvPr id="8" name="TextBox 7">
            <a:extLst>
              <a:ext uri="{FF2B5EF4-FFF2-40B4-BE49-F238E27FC236}">
                <a16:creationId xmlns:a16="http://schemas.microsoft.com/office/drawing/2014/main" id="{48C5F3CB-469F-4655-9A14-7285FAFF9646}"/>
              </a:ext>
            </a:extLst>
          </p:cNvPr>
          <p:cNvSpPr txBox="1"/>
          <p:nvPr/>
        </p:nvSpPr>
        <p:spPr>
          <a:xfrm>
            <a:off x="427628" y="5847080"/>
            <a:ext cx="6396251" cy="1200329"/>
          </a:xfrm>
          <a:prstGeom prst="rect">
            <a:avLst/>
          </a:prstGeom>
          <a:noFill/>
        </p:spPr>
        <p:txBody>
          <a:bodyPr wrap="square" rtlCol="0">
            <a:spAutoFit/>
          </a:bodyPr>
          <a:lstStyle/>
          <a:p>
            <a:r>
              <a:rPr lang="en-US" sz="2400" dirty="0">
                <a:solidFill>
                  <a:srgbClr val="000000"/>
                </a:solidFill>
              </a:rPr>
              <a:t>T</a:t>
            </a:r>
            <a:r>
              <a:rPr lang="en-US" sz="2400" b="0" i="0" dirty="0">
                <a:solidFill>
                  <a:srgbClr val="000000"/>
                </a:solidFill>
                <a:effectLst/>
              </a:rPr>
              <a:t>here were no failures and abnormal values in the viewed files. </a:t>
            </a:r>
            <a:r>
              <a:rPr lang="en-US" sz="2400" dirty="0"/>
              <a:t>
</a:t>
            </a:r>
            <a:endParaRPr lang="ru-UA" sz="2400" dirty="0"/>
          </a:p>
        </p:txBody>
      </p:sp>
      <p:sp>
        <p:nvSpPr>
          <p:cNvPr id="9" name="Заголовок 1">
            <a:extLst>
              <a:ext uri="{FF2B5EF4-FFF2-40B4-BE49-F238E27FC236}">
                <a16:creationId xmlns:a16="http://schemas.microsoft.com/office/drawing/2014/main" id="{835A2F38-8FD7-4CBA-8F33-F56EEA87D9CD}"/>
              </a:ext>
            </a:extLst>
          </p:cNvPr>
          <p:cNvSpPr txBox="1">
            <a:spLocks/>
          </p:cNvSpPr>
          <p:nvPr/>
        </p:nvSpPr>
        <p:spPr>
          <a:xfrm>
            <a:off x="4156765" y="5804961"/>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Data analysis </a:t>
            </a:r>
            <a:endParaRPr lang="uk-UA" sz="4800" dirty="0">
              <a:solidFill>
                <a:srgbClr val="C00000"/>
              </a:solidFill>
            </a:endParaRPr>
          </a:p>
        </p:txBody>
      </p:sp>
    </p:spTree>
    <p:extLst>
      <p:ext uri="{BB962C8B-B14F-4D97-AF65-F5344CB8AC3E}">
        <p14:creationId xmlns:p14="http://schemas.microsoft.com/office/powerpoint/2010/main" val="380539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1EAA1F09-312A-40DB-99CF-BFCC85971800}"/>
              </a:ext>
            </a:extLst>
          </p:cNvPr>
          <p:cNvSpPr>
            <a:spLocks noGrp="1"/>
          </p:cNvSpPr>
          <p:nvPr>
            <p:ph type="sldNum" sz="quarter" idx="12"/>
          </p:nvPr>
        </p:nvSpPr>
        <p:spPr/>
        <p:txBody>
          <a:bodyPr/>
          <a:lstStyle/>
          <a:p>
            <a:fld id="{DA5083C2-79AE-4F02-AECF-CD725ADF896B}" type="slidenum">
              <a:rPr lang="ru-RU" smtClean="0"/>
              <a:t>7</a:t>
            </a:fld>
            <a:endParaRPr lang="ru-RU"/>
          </a:p>
        </p:txBody>
      </p:sp>
      <p:sp>
        <p:nvSpPr>
          <p:cNvPr id="5" name="Заголовок 1">
            <a:extLst>
              <a:ext uri="{FF2B5EF4-FFF2-40B4-BE49-F238E27FC236}">
                <a16:creationId xmlns:a16="http://schemas.microsoft.com/office/drawing/2014/main" id="{E4FAA03A-E16B-477E-B039-32E001EC955D}"/>
              </a:ext>
            </a:extLst>
          </p:cNvPr>
          <p:cNvSpPr txBox="1">
            <a:spLocks/>
          </p:cNvSpPr>
          <p:nvPr/>
        </p:nvSpPr>
        <p:spPr>
          <a:xfrm>
            <a:off x="4156765" y="5804961"/>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Data analysis </a:t>
            </a:r>
            <a:endParaRPr lang="uk-UA" sz="4800" dirty="0">
              <a:solidFill>
                <a:srgbClr val="C00000"/>
              </a:solidFill>
            </a:endParaRPr>
          </a:p>
        </p:txBody>
      </p:sp>
      <p:sp>
        <p:nvSpPr>
          <p:cNvPr id="8" name="TextBox 7">
            <a:extLst>
              <a:ext uri="{FF2B5EF4-FFF2-40B4-BE49-F238E27FC236}">
                <a16:creationId xmlns:a16="http://schemas.microsoft.com/office/drawing/2014/main" id="{37DBD705-898B-4FA8-8913-FFCB29512A9A}"/>
              </a:ext>
            </a:extLst>
          </p:cNvPr>
          <p:cNvSpPr txBox="1"/>
          <p:nvPr/>
        </p:nvSpPr>
        <p:spPr>
          <a:xfrm>
            <a:off x="433762" y="5585194"/>
            <a:ext cx="9501808" cy="830997"/>
          </a:xfrm>
          <a:prstGeom prst="rect">
            <a:avLst/>
          </a:prstGeom>
          <a:noFill/>
        </p:spPr>
        <p:txBody>
          <a:bodyPr wrap="square" rtlCol="0">
            <a:spAutoFit/>
          </a:bodyPr>
          <a:lstStyle/>
          <a:p>
            <a:r>
              <a:rPr lang="en-US" sz="2400" b="0" i="0" dirty="0">
                <a:solidFill>
                  <a:srgbClr val="000000"/>
                </a:solidFill>
                <a:effectLst/>
              </a:rPr>
              <a:t>Pugilists have very fast and hard punches, which can exceed accelerometers max detected value of 8g.</a:t>
            </a:r>
            <a:endParaRPr lang="uk-UA" sz="2400" dirty="0"/>
          </a:p>
        </p:txBody>
      </p:sp>
      <p:pic>
        <p:nvPicPr>
          <p:cNvPr id="9" name="Рисунок 8">
            <a:extLst>
              <a:ext uri="{FF2B5EF4-FFF2-40B4-BE49-F238E27FC236}">
                <a16:creationId xmlns:a16="http://schemas.microsoft.com/office/drawing/2014/main" id="{3B566B3A-C9EE-4EA4-9DDB-2D8EAAD65BA4}"/>
              </a:ext>
            </a:extLst>
          </p:cNvPr>
          <p:cNvPicPr>
            <a:picLocks noChangeAspect="1"/>
          </p:cNvPicPr>
          <p:nvPr/>
        </p:nvPicPr>
        <p:blipFill rotWithShape="1">
          <a:blip r:embed="rId2"/>
          <a:srcRect l="30652" t="30715" r="1957" b="8386"/>
          <a:stretch/>
        </p:blipFill>
        <p:spPr>
          <a:xfrm>
            <a:off x="0" y="0"/>
            <a:ext cx="11264348" cy="5473148"/>
          </a:xfrm>
          <a:prstGeom prst="rect">
            <a:avLst/>
          </a:prstGeom>
        </p:spPr>
      </p:pic>
    </p:spTree>
    <p:extLst>
      <p:ext uri="{BB962C8B-B14F-4D97-AF65-F5344CB8AC3E}">
        <p14:creationId xmlns:p14="http://schemas.microsoft.com/office/powerpoint/2010/main" val="376995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8C8520-E9ED-41F3-95E1-D2B9FB1B1147}"/>
              </a:ext>
            </a:extLst>
          </p:cNvPr>
          <p:cNvSpPr>
            <a:spLocks noGrp="1"/>
          </p:cNvSpPr>
          <p:nvPr>
            <p:ph type="title"/>
          </p:nvPr>
        </p:nvSpPr>
        <p:spPr/>
        <p:txBody>
          <a:bodyPr/>
          <a:lstStyle/>
          <a:p>
            <a:endParaRPr lang="ru-UA"/>
          </a:p>
        </p:txBody>
      </p:sp>
      <p:sp>
        <p:nvSpPr>
          <p:cNvPr id="4" name="Номер слайда 3">
            <a:extLst>
              <a:ext uri="{FF2B5EF4-FFF2-40B4-BE49-F238E27FC236}">
                <a16:creationId xmlns:a16="http://schemas.microsoft.com/office/drawing/2014/main" id="{C21C5B65-D64B-446B-A721-842FC31A4753}"/>
              </a:ext>
            </a:extLst>
          </p:cNvPr>
          <p:cNvSpPr>
            <a:spLocks noGrp="1"/>
          </p:cNvSpPr>
          <p:nvPr>
            <p:ph type="sldNum" sz="quarter" idx="12"/>
          </p:nvPr>
        </p:nvSpPr>
        <p:spPr/>
        <p:txBody>
          <a:bodyPr/>
          <a:lstStyle/>
          <a:p>
            <a:fld id="{DA5083C2-79AE-4F02-AECF-CD725ADF896B}" type="slidenum">
              <a:rPr lang="ru-RU" smtClean="0"/>
              <a:t>8</a:t>
            </a:fld>
            <a:endParaRPr lang="ru-RU"/>
          </a:p>
        </p:txBody>
      </p:sp>
      <p:pic>
        <p:nvPicPr>
          <p:cNvPr id="6" name="Рисунок 5">
            <a:extLst>
              <a:ext uri="{FF2B5EF4-FFF2-40B4-BE49-F238E27FC236}">
                <a16:creationId xmlns:a16="http://schemas.microsoft.com/office/drawing/2014/main" id="{9E5D8CBD-FC94-4F44-8015-C444E6746BD9}"/>
              </a:ext>
            </a:extLst>
          </p:cNvPr>
          <p:cNvPicPr>
            <a:picLocks noChangeAspect="1"/>
          </p:cNvPicPr>
          <p:nvPr/>
        </p:nvPicPr>
        <p:blipFill rotWithShape="1">
          <a:blip r:embed="rId2"/>
          <a:srcRect l="31956" t="29966" r="1957" b="9545"/>
          <a:stretch/>
        </p:blipFill>
        <p:spPr>
          <a:xfrm>
            <a:off x="0" y="0"/>
            <a:ext cx="11251096" cy="5486400"/>
          </a:xfrm>
          <a:prstGeom prst="rect">
            <a:avLst/>
          </a:prstGeom>
        </p:spPr>
      </p:pic>
      <p:sp>
        <p:nvSpPr>
          <p:cNvPr id="7" name="Прямоугольник 6">
            <a:extLst>
              <a:ext uri="{FF2B5EF4-FFF2-40B4-BE49-F238E27FC236}">
                <a16:creationId xmlns:a16="http://schemas.microsoft.com/office/drawing/2014/main" id="{885F520C-2EE1-44C5-A996-B318298F0AE9}"/>
              </a:ext>
            </a:extLst>
          </p:cNvPr>
          <p:cNvSpPr/>
          <p:nvPr/>
        </p:nvSpPr>
        <p:spPr>
          <a:xfrm>
            <a:off x="450574" y="1895061"/>
            <a:ext cx="2716696" cy="3339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9" name="TextBox 8">
            <a:extLst>
              <a:ext uri="{FF2B5EF4-FFF2-40B4-BE49-F238E27FC236}">
                <a16:creationId xmlns:a16="http://schemas.microsoft.com/office/drawing/2014/main" id="{707E7CBE-C443-4D7A-B3C6-9A1100935405}"/>
              </a:ext>
            </a:extLst>
          </p:cNvPr>
          <p:cNvSpPr txBox="1"/>
          <p:nvPr/>
        </p:nvSpPr>
        <p:spPr>
          <a:xfrm>
            <a:off x="173780" y="5642401"/>
            <a:ext cx="10903535" cy="1200329"/>
          </a:xfrm>
          <a:prstGeom prst="rect">
            <a:avLst/>
          </a:prstGeom>
          <a:noFill/>
        </p:spPr>
        <p:txBody>
          <a:bodyPr wrap="square" rtlCol="0">
            <a:spAutoFit/>
          </a:bodyPr>
          <a:lstStyle/>
          <a:p>
            <a:r>
              <a:rPr lang="en-US" sz="2400" dirty="0"/>
              <a:t>As it turned out, the file has a maximum size, and therefore the whole workout does not fit into one file, you have to divide it into parts.
</a:t>
            </a:r>
            <a:endParaRPr lang="uk-UA" sz="2400" dirty="0"/>
          </a:p>
        </p:txBody>
      </p:sp>
      <p:sp>
        <p:nvSpPr>
          <p:cNvPr id="10" name="Заголовок 1">
            <a:extLst>
              <a:ext uri="{FF2B5EF4-FFF2-40B4-BE49-F238E27FC236}">
                <a16:creationId xmlns:a16="http://schemas.microsoft.com/office/drawing/2014/main" id="{F8FAEBE8-9295-4109-85EF-18A0C419BE0D}"/>
              </a:ext>
            </a:extLst>
          </p:cNvPr>
          <p:cNvSpPr txBox="1">
            <a:spLocks/>
          </p:cNvSpPr>
          <p:nvPr/>
        </p:nvSpPr>
        <p:spPr>
          <a:xfrm>
            <a:off x="4156765" y="5804961"/>
            <a:ext cx="1016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800" dirty="0">
                <a:solidFill>
                  <a:srgbClr val="C00000"/>
                </a:solidFill>
              </a:rPr>
              <a:t>Data analysis </a:t>
            </a:r>
            <a:endParaRPr lang="uk-UA" sz="4800" dirty="0">
              <a:solidFill>
                <a:srgbClr val="C00000"/>
              </a:solidFill>
            </a:endParaRPr>
          </a:p>
        </p:txBody>
      </p:sp>
    </p:spTree>
    <p:extLst>
      <p:ext uri="{BB962C8B-B14F-4D97-AF65-F5344CB8AC3E}">
        <p14:creationId xmlns:p14="http://schemas.microsoft.com/office/powerpoint/2010/main" val="2132778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AE4D64CC-E58B-43AB-8F90-9D78B4752A4E}"/>
              </a:ext>
            </a:extLst>
          </p:cNvPr>
          <p:cNvSpPr>
            <a:spLocks noGrp="1"/>
          </p:cNvSpPr>
          <p:nvPr>
            <p:ph type="sldNum" sz="quarter" idx="12"/>
          </p:nvPr>
        </p:nvSpPr>
        <p:spPr/>
        <p:txBody>
          <a:bodyPr/>
          <a:lstStyle/>
          <a:p>
            <a:fld id="{DA5083C2-79AE-4F02-AECF-CD725ADF896B}" type="slidenum">
              <a:rPr lang="ru-RU" smtClean="0"/>
              <a:t>9</a:t>
            </a:fld>
            <a:endParaRPr lang="ru-RU"/>
          </a:p>
        </p:txBody>
      </p:sp>
      <p:pic>
        <p:nvPicPr>
          <p:cNvPr id="6" name="Рисунок 5">
            <a:extLst>
              <a:ext uri="{FF2B5EF4-FFF2-40B4-BE49-F238E27FC236}">
                <a16:creationId xmlns:a16="http://schemas.microsoft.com/office/drawing/2014/main" id="{81418844-75DD-454F-9CE1-BEFA53CB8E82}"/>
              </a:ext>
            </a:extLst>
          </p:cNvPr>
          <p:cNvPicPr>
            <a:picLocks noChangeAspect="1"/>
          </p:cNvPicPr>
          <p:nvPr/>
        </p:nvPicPr>
        <p:blipFill rotWithShape="1">
          <a:blip r:embed="rId2"/>
          <a:srcRect l="35435" t="41540" r="9674" b="14573"/>
          <a:stretch/>
        </p:blipFill>
        <p:spPr>
          <a:xfrm>
            <a:off x="5899227" y="4724400"/>
            <a:ext cx="4618183" cy="2133600"/>
          </a:xfrm>
          <a:prstGeom prst="rect">
            <a:avLst/>
          </a:prstGeom>
        </p:spPr>
      </p:pic>
      <p:pic>
        <p:nvPicPr>
          <p:cNvPr id="7" name="Рисунок 6">
            <a:extLst>
              <a:ext uri="{FF2B5EF4-FFF2-40B4-BE49-F238E27FC236}">
                <a16:creationId xmlns:a16="http://schemas.microsoft.com/office/drawing/2014/main" id="{B365AB67-DC9A-49F7-A3EB-DBC3323E77F1}"/>
              </a:ext>
            </a:extLst>
          </p:cNvPr>
          <p:cNvPicPr>
            <a:picLocks noChangeAspect="1"/>
          </p:cNvPicPr>
          <p:nvPr/>
        </p:nvPicPr>
        <p:blipFill rotWithShape="1">
          <a:blip r:embed="rId3"/>
          <a:srcRect l="35869" t="39802" r="9783" b="15539"/>
          <a:stretch/>
        </p:blipFill>
        <p:spPr>
          <a:xfrm>
            <a:off x="1027111" y="4724400"/>
            <a:ext cx="4618182" cy="2133600"/>
          </a:xfrm>
          <a:prstGeom prst="rect">
            <a:avLst/>
          </a:prstGeom>
        </p:spPr>
      </p:pic>
      <p:pic>
        <p:nvPicPr>
          <p:cNvPr id="9" name="Рисунок 8">
            <a:extLst>
              <a:ext uri="{FF2B5EF4-FFF2-40B4-BE49-F238E27FC236}">
                <a16:creationId xmlns:a16="http://schemas.microsoft.com/office/drawing/2014/main" id="{C2A4F3ED-FBE1-4FC8-B9DA-FD9FBF5ECF47}"/>
              </a:ext>
            </a:extLst>
          </p:cNvPr>
          <p:cNvPicPr>
            <a:picLocks noChangeAspect="1"/>
          </p:cNvPicPr>
          <p:nvPr/>
        </p:nvPicPr>
        <p:blipFill rotWithShape="1">
          <a:blip r:embed="rId4"/>
          <a:srcRect l="35543" t="39995" r="10001" b="15345"/>
          <a:stretch/>
        </p:blipFill>
        <p:spPr>
          <a:xfrm>
            <a:off x="1027111" y="2362199"/>
            <a:ext cx="4618182" cy="2133601"/>
          </a:xfrm>
          <a:prstGeom prst="rect">
            <a:avLst/>
          </a:prstGeom>
        </p:spPr>
      </p:pic>
      <p:pic>
        <p:nvPicPr>
          <p:cNvPr id="10" name="Рисунок 9">
            <a:extLst>
              <a:ext uri="{FF2B5EF4-FFF2-40B4-BE49-F238E27FC236}">
                <a16:creationId xmlns:a16="http://schemas.microsoft.com/office/drawing/2014/main" id="{B5DBAC36-0E5F-42F5-8FA8-00BB757B695E}"/>
              </a:ext>
            </a:extLst>
          </p:cNvPr>
          <p:cNvPicPr>
            <a:picLocks noChangeAspect="1"/>
          </p:cNvPicPr>
          <p:nvPr/>
        </p:nvPicPr>
        <p:blipFill rotWithShape="1">
          <a:blip r:embed="rId5"/>
          <a:srcRect l="35543" t="39802" r="10001" b="15539"/>
          <a:stretch/>
        </p:blipFill>
        <p:spPr>
          <a:xfrm>
            <a:off x="1017870" y="-6629"/>
            <a:ext cx="4627423" cy="2133602"/>
          </a:xfrm>
          <a:prstGeom prst="rect">
            <a:avLst/>
          </a:prstGeom>
        </p:spPr>
      </p:pic>
      <p:pic>
        <p:nvPicPr>
          <p:cNvPr id="11" name="Рисунок 10">
            <a:extLst>
              <a:ext uri="{FF2B5EF4-FFF2-40B4-BE49-F238E27FC236}">
                <a16:creationId xmlns:a16="http://schemas.microsoft.com/office/drawing/2014/main" id="{49CA7F12-268F-4E02-917A-AF4104B06490}"/>
              </a:ext>
            </a:extLst>
          </p:cNvPr>
          <p:cNvPicPr>
            <a:picLocks noChangeAspect="1"/>
          </p:cNvPicPr>
          <p:nvPr/>
        </p:nvPicPr>
        <p:blipFill rotWithShape="1">
          <a:blip r:embed="rId6"/>
          <a:srcRect l="35652" t="40189" r="9894" b="15152"/>
          <a:stretch/>
        </p:blipFill>
        <p:spPr>
          <a:xfrm>
            <a:off x="5899227" y="2362197"/>
            <a:ext cx="4618183" cy="2133603"/>
          </a:xfrm>
          <a:prstGeom prst="rect">
            <a:avLst/>
          </a:prstGeom>
        </p:spPr>
      </p:pic>
      <p:pic>
        <p:nvPicPr>
          <p:cNvPr id="13" name="Рисунок 12">
            <a:extLst>
              <a:ext uri="{FF2B5EF4-FFF2-40B4-BE49-F238E27FC236}">
                <a16:creationId xmlns:a16="http://schemas.microsoft.com/office/drawing/2014/main" id="{C2FBF173-6675-4128-AF3C-9B47870103F0}"/>
              </a:ext>
            </a:extLst>
          </p:cNvPr>
          <p:cNvPicPr>
            <a:picLocks noChangeAspect="1"/>
          </p:cNvPicPr>
          <p:nvPr/>
        </p:nvPicPr>
        <p:blipFill rotWithShape="1">
          <a:blip r:embed="rId7"/>
          <a:srcRect l="35543" t="40141" r="9783" b="15448"/>
          <a:stretch/>
        </p:blipFill>
        <p:spPr>
          <a:xfrm>
            <a:off x="5899227" y="-6"/>
            <a:ext cx="4618183" cy="2133603"/>
          </a:xfrm>
          <a:prstGeom prst="rect">
            <a:avLst/>
          </a:prstGeom>
        </p:spPr>
      </p:pic>
      <p:sp>
        <p:nvSpPr>
          <p:cNvPr id="2" name="TextBox 1">
            <a:extLst>
              <a:ext uri="{FF2B5EF4-FFF2-40B4-BE49-F238E27FC236}">
                <a16:creationId xmlns:a16="http://schemas.microsoft.com/office/drawing/2014/main" id="{BDE216F1-3861-4AF5-ADE8-3AD47F1974CD}"/>
              </a:ext>
            </a:extLst>
          </p:cNvPr>
          <p:cNvSpPr txBox="1"/>
          <p:nvPr/>
        </p:nvSpPr>
        <p:spPr>
          <a:xfrm rot="16200000">
            <a:off x="-291208" y="737006"/>
            <a:ext cx="1717890" cy="646331"/>
          </a:xfrm>
          <a:prstGeom prst="rect">
            <a:avLst/>
          </a:prstGeom>
          <a:noFill/>
        </p:spPr>
        <p:txBody>
          <a:bodyPr wrap="square" rtlCol="0">
            <a:spAutoFit/>
          </a:bodyPr>
          <a:lstStyle/>
          <a:p>
            <a:pPr algn="ctr"/>
            <a:r>
              <a:rPr lang="en" dirty="0">
                <a:effectLst/>
                <a:latin typeface="Segoe UI Web (West European)"/>
              </a:rPr>
              <a:t>Jab</a:t>
            </a:r>
            <a:endParaRPr lang="uk-UA" dirty="0">
              <a:effectLst/>
              <a:latin typeface="Segoe UI Web (West European)"/>
            </a:endParaRPr>
          </a:p>
          <a:p>
            <a:pPr algn="ctr"/>
            <a:r>
              <a:rPr lang="en" dirty="0">
                <a:effectLst/>
                <a:latin typeface="Segoe UI Web (West European)"/>
              </a:rPr>
              <a:t> Gyroscope</a:t>
            </a:r>
          </a:p>
        </p:txBody>
      </p:sp>
      <p:sp>
        <p:nvSpPr>
          <p:cNvPr id="12" name="TextBox 11">
            <a:extLst>
              <a:ext uri="{FF2B5EF4-FFF2-40B4-BE49-F238E27FC236}">
                <a16:creationId xmlns:a16="http://schemas.microsoft.com/office/drawing/2014/main" id="{6A2FB316-1DE6-4DC4-A22F-096B598CC6EA}"/>
              </a:ext>
            </a:extLst>
          </p:cNvPr>
          <p:cNvSpPr txBox="1"/>
          <p:nvPr/>
        </p:nvSpPr>
        <p:spPr>
          <a:xfrm rot="16200000">
            <a:off x="-291209" y="2979175"/>
            <a:ext cx="1717890" cy="646331"/>
          </a:xfrm>
          <a:prstGeom prst="rect">
            <a:avLst/>
          </a:prstGeom>
          <a:noFill/>
        </p:spPr>
        <p:txBody>
          <a:bodyPr wrap="square" rtlCol="0">
            <a:spAutoFit/>
          </a:bodyPr>
          <a:lstStyle/>
          <a:p>
            <a:pPr algn="ctr"/>
            <a:r>
              <a:rPr lang="en-US" dirty="0">
                <a:latin typeface="Segoe UI Web (West European)"/>
              </a:rPr>
              <a:t>Uppercut</a:t>
            </a:r>
            <a:r>
              <a:rPr lang="en" dirty="0">
                <a:effectLst/>
                <a:latin typeface="Segoe UI Web (West European)"/>
              </a:rPr>
              <a:t> </a:t>
            </a:r>
            <a:endParaRPr lang="uk-UA" dirty="0">
              <a:effectLst/>
              <a:latin typeface="Segoe UI Web (West European)"/>
            </a:endParaRPr>
          </a:p>
          <a:p>
            <a:pPr algn="ctr"/>
            <a:r>
              <a:rPr lang="en" dirty="0">
                <a:effectLst/>
                <a:latin typeface="Segoe UI Web (West European)"/>
              </a:rPr>
              <a:t>Gyroscope</a:t>
            </a:r>
          </a:p>
        </p:txBody>
      </p:sp>
      <p:sp>
        <p:nvSpPr>
          <p:cNvPr id="14" name="TextBox 13">
            <a:extLst>
              <a:ext uri="{FF2B5EF4-FFF2-40B4-BE49-F238E27FC236}">
                <a16:creationId xmlns:a16="http://schemas.microsoft.com/office/drawing/2014/main" id="{8101FF3C-446C-40A3-8105-8CB4002F7FC0}"/>
              </a:ext>
            </a:extLst>
          </p:cNvPr>
          <p:cNvSpPr txBox="1"/>
          <p:nvPr/>
        </p:nvSpPr>
        <p:spPr>
          <a:xfrm rot="16200000">
            <a:off x="-291210" y="5325795"/>
            <a:ext cx="1717890" cy="646331"/>
          </a:xfrm>
          <a:prstGeom prst="rect">
            <a:avLst/>
          </a:prstGeom>
          <a:noFill/>
        </p:spPr>
        <p:txBody>
          <a:bodyPr wrap="square" rtlCol="0">
            <a:spAutoFit/>
          </a:bodyPr>
          <a:lstStyle/>
          <a:p>
            <a:pPr algn="ctr"/>
            <a:r>
              <a:rPr lang="en" dirty="0">
                <a:effectLst/>
                <a:latin typeface="Segoe UI Web (West European)"/>
              </a:rPr>
              <a:t>Ho</a:t>
            </a:r>
            <a:r>
              <a:rPr lang="ru-RU" dirty="0">
                <a:effectLst/>
                <a:latin typeface="Segoe UI Web (West European)"/>
              </a:rPr>
              <a:t>о</a:t>
            </a:r>
            <a:r>
              <a:rPr lang="en" dirty="0">
                <a:effectLst/>
                <a:latin typeface="Segoe UI Web (West European)"/>
              </a:rPr>
              <a:t>k Accelerometer</a:t>
            </a:r>
          </a:p>
        </p:txBody>
      </p:sp>
      <p:sp>
        <p:nvSpPr>
          <p:cNvPr id="15" name="TextBox 14">
            <a:extLst>
              <a:ext uri="{FF2B5EF4-FFF2-40B4-BE49-F238E27FC236}">
                <a16:creationId xmlns:a16="http://schemas.microsoft.com/office/drawing/2014/main" id="{2FA54337-F4A1-48B3-B4BF-25E4459CD1FA}"/>
              </a:ext>
            </a:extLst>
          </p:cNvPr>
          <p:cNvSpPr txBox="1"/>
          <p:nvPr/>
        </p:nvSpPr>
        <p:spPr>
          <a:xfrm rot="16200000">
            <a:off x="10007610" y="875505"/>
            <a:ext cx="1717890" cy="369332"/>
          </a:xfrm>
          <a:prstGeom prst="rect">
            <a:avLst/>
          </a:prstGeom>
          <a:noFill/>
        </p:spPr>
        <p:txBody>
          <a:bodyPr wrap="square" rtlCol="0">
            <a:spAutoFit/>
          </a:bodyPr>
          <a:lstStyle/>
          <a:p>
            <a:pPr algn="ctr"/>
            <a:r>
              <a:rPr lang="en" dirty="0">
                <a:effectLst/>
                <a:latin typeface="Segoe UI Web (West European)"/>
              </a:rPr>
              <a:t>Accelerometer</a:t>
            </a:r>
          </a:p>
        </p:txBody>
      </p:sp>
      <p:sp>
        <p:nvSpPr>
          <p:cNvPr id="16" name="TextBox 15">
            <a:extLst>
              <a:ext uri="{FF2B5EF4-FFF2-40B4-BE49-F238E27FC236}">
                <a16:creationId xmlns:a16="http://schemas.microsoft.com/office/drawing/2014/main" id="{1021CDF6-2AF3-4751-8148-B5E8749EBC05}"/>
              </a:ext>
            </a:extLst>
          </p:cNvPr>
          <p:cNvSpPr txBox="1"/>
          <p:nvPr/>
        </p:nvSpPr>
        <p:spPr>
          <a:xfrm rot="16200000">
            <a:off x="10008539" y="3244332"/>
            <a:ext cx="1717890" cy="369332"/>
          </a:xfrm>
          <a:prstGeom prst="rect">
            <a:avLst/>
          </a:prstGeom>
          <a:noFill/>
        </p:spPr>
        <p:txBody>
          <a:bodyPr wrap="square" rtlCol="0">
            <a:spAutoFit/>
          </a:bodyPr>
          <a:lstStyle/>
          <a:p>
            <a:pPr algn="ctr"/>
            <a:r>
              <a:rPr lang="en" dirty="0">
                <a:effectLst/>
                <a:latin typeface="Segoe UI Web (West European)"/>
              </a:rPr>
              <a:t>Accelerometer</a:t>
            </a:r>
          </a:p>
        </p:txBody>
      </p:sp>
      <p:sp>
        <p:nvSpPr>
          <p:cNvPr id="17" name="TextBox 16">
            <a:extLst>
              <a:ext uri="{FF2B5EF4-FFF2-40B4-BE49-F238E27FC236}">
                <a16:creationId xmlns:a16="http://schemas.microsoft.com/office/drawing/2014/main" id="{FEA68B67-C5C5-41E5-BCA5-0FF9512E3955}"/>
              </a:ext>
            </a:extLst>
          </p:cNvPr>
          <p:cNvSpPr txBox="1"/>
          <p:nvPr/>
        </p:nvSpPr>
        <p:spPr>
          <a:xfrm rot="16200000">
            <a:off x="10007610" y="5496583"/>
            <a:ext cx="1717890" cy="369332"/>
          </a:xfrm>
          <a:prstGeom prst="rect">
            <a:avLst/>
          </a:prstGeom>
          <a:noFill/>
        </p:spPr>
        <p:txBody>
          <a:bodyPr wrap="square" rtlCol="0">
            <a:spAutoFit/>
          </a:bodyPr>
          <a:lstStyle/>
          <a:p>
            <a:pPr algn="ctr"/>
            <a:r>
              <a:rPr lang="en" dirty="0">
                <a:effectLst/>
                <a:latin typeface="Segoe UI Web (West European)"/>
              </a:rPr>
              <a:t>Accelerometer</a:t>
            </a:r>
          </a:p>
        </p:txBody>
      </p:sp>
    </p:spTree>
    <p:extLst>
      <p:ext uri="{BB962C8B-B14F-4D97-AF65-F5344CB8AC3E}">
        <p14:creationId xmlns:p14="http://schemas.microsoft.com/office/powerpoint/2010/main" val="3142920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Тема1">
  <a:themeElements>
    <a:clrScheme name="Газетная бумага">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Стандартная">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оседство">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Тема1" id="{C2EA5829-9A7C-45FB-8477-422E4AC454A4}" vid="{BA12CB8B-571E-446B-B848-B2B121FC99A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Тема1</Template>
  <TotalTime>6154</TotalTime>
  <Words>1403</Words>
  <Application>Microsoft Office PowerPoint</Application>
  <PresentationFormat>Широкоэкранный</PresentationFormat>
  <Paragraphs>118</Paragraphs>
  <Slides>31</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31</vt:i4>
      </vt:variant>
    </vt:vector>
  </HeadingPairs>
  <TitlesOfParts>
    <vt:vector size="37" baseType="lpstr">
      <vt:lpstr>Arial</vt:lpstr>
      <vt:lpstr>Calibri</vt:lpstr>
      <vt:lpstr>Cambria</vt:lpstr>
      <vt:lpstr>Segoe UI Web (West European)</vt:lpstr>
      <vt:lpstr>Wingdings</vt:lpstr>
      <vt:lpstr>Тема1</vt:lpstr>
      <vt:lpstr>Boxer punch classification</vt:lpstr>
      <vt:lpstr>Task</vt:lpstr>
      <vt:lpstr>Презентация PowerPoint</vt:lpstr>
      <vt:lpstr>Data collection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Data filtering</vt:lpstr>
      <vt:lpstr>Презентация PowerPoint</vt:lpstr>
      <vt:lpstr>Презентация PowerPoint</vt:lpstr>
      <vt:lpstr>Презентация PowerPoint</vt:lpstr>
      <vt:lpstr>Презентация PowerPoint</vt:lpstr>
      <vt:lpstr>Statistical features</vt:lpstr>
      <vt:lpstr>Results of the 1st model</vt:lpstr>
      <vt:lpstr>Презентация PowerPoint</vt:lpstr>
      <vt:lpstr>Презентация PowerPoint</vt:lpstr>
      <vt:lpstr>Results of the 2nd model</vt:lpstr>
      <vt:lpstr>Презентация PowerPoint</vt:lpstr>
      <vt:lpstr>Combined model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Властивості магнітно-м’яких та магнітно-жорстких магнетиків та їх застосування</dc:title>
  <dc:creator>Сервис Комфи</dc:creator>
  <cp:lastModifiedBy>Владислав Рудчик</cp:lastModifiedBy>
  <cp:revision>286</cp:revision>
  <dcterms:created xsi:type="dcterms:W3CDTF">2020-12-04T19:28:48Z</dcterms:created>
  <dcterms:modified xsi:type="dcterms:W3CDTF">2022-11-07T15:41:28Z</dcterms:modified>
</cp:coreProperties>
</file>